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9" r:id="rId4"/>
    <p:sldId id="280" r:id="rId5"/>
    <p:sldId id="283" r:id="rId6"/>
    <p:sldId id="284" r:id="rId7"/>
    <p:sldId id="281" r:id="rId8"/>
    <p:sldId id="282" r:id="rId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050"/>
    <a:srgbClr val="D274BE"/>
    <a:srgbClr val="9999FF"/>
    <a:srgbClr val="53FB4B"/>
    <a:srgbClr val="78ADCD"/>
    <a:srgbClr val="35B19D"/>
    <a:srgbClr val="000000"/>
    <a:srgbClr val="35759D"/>
    <a:srgbClr val="FFFF00"/>
    <a:srgbClr val="B3D3E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10" autoAdjust="0"/>
    <p:restoredTop sz="95596" autoAdjust="0"/>
  </p:normalViewPr>
  <p:slideViewPr>
    <p:cSldViewPr>
      <p:cViewPr>
        <p:scale>
          <a:sx n="70" d="100"/>
          <a:sy n="70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DB58AD-7A80-435A-9767-DF812A3FBCD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C364BB-B0B1-42AF-B9B6-B7DB1D0072E7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C22AB1-C51D-410B-A728-46EB6932F9A3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464482-39B0-4B48-982B-0BB6FEC26C12}" type="slidenum">
              <a:rPr lang="en-US"/>
              <a:pPr/>
              <a:t>3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C364BB-B0B1-42AF-B9B6-B7DB1D0072E7}" type="slidenum">
              <a:rPr lang="en-US"/>
              <a:pPr/>
              <a:t>8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05350" y="2943225"/>
            <a:ext cx="3657600" cy="70485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05350" y="3905250"/>
            <a:ext cx="3657600" cy="51435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1775" y="38100"/>
            <a:ext cx="2171700" cy="5629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675" y="38100"/>
            <a:ext cx="6362700" cy="5629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1552575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552575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675" y="38100"/>
            <a:ext cx="868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552575"/>
            <a:ext cx="7315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 bwMode="auto">
          <a:xfrm>
            <a:off x="3886200" y="2438400"/>
            <a:ext cx="5029200" cy="1905000"/>
          </a:xfrm>
          <a:prstGeom prst="ellips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962400" y="2867025"/>
            <a:ext cx="4953000" cy="1171575"/>
          </a:xfrm>
        </p:spPr>
        <p:txBody>
          <a:bodyPr/>
          <a:lstStyle/>
          <a:p>
            <a:r>
              <a:rPr lang="en-US" sz="4400" b="1" dirty="0" smtClean="0">
                <a:solidFill>
                  <a:srgbClr val="92D050"/>
                </a:solidFill>
              </a:rPr>
              <a:t>LOGARITHMIC FUNCTIONS</a:t>
            </a:r>
            <a:endParaRPr lang="en-US" sz="4400" b="1" dirty="0">
              <a:solidFill>
                <a:srgbClr val="92D050"/>
              </a:solidFill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800600" y="4953000"/>
            <a:ext cx="3657600" cy="1981200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By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C.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SURESH,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Mentor in Mathematics,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APIIIT-</a:t>
            </a:r>
            <a:r>
              <a:rPr lang="en-US" sz="2000" b="1" dirty="0" err="1" smtClean="0">
                <a:solidFill>
                  <a:schemeClr val="bg1">
                    <a:lumMod val="50000"/>
                  </a:schemeClr>
                </a:solidFill>
              </a:rPr>
              <a:t>Nuzvid,Krishna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(Dt.),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A.P., India.</a:t>
            </a:r>
            <a:endParaRPr lang="en-US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ru-RU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0" y="609601"/>
            <a:ext cx="7200900" cy="1752599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en-US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Exponentiation:</a:t>
            </a:r>
          </a:p>
          <a:p>
            <a:pPr>
              <a:lnSpc>
                <a:spcPct val="80000"/>
              </a:lnSpc>
              <a:buNone/>
            </a:pPr>
            <a:endParaRPr lang="en-US" sz="20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solidFill>
                  <a:srgbClr val="9999FF"/>
                </a:solidFill>
                <a:latin typeface="Times New Roman" pitchFamily="18" charset="0"/>
                <a:cs typeface="Times New Roman" pitchFamily="18" charset="0"/>
              </a:rPr>
              <a:t>The third power of some number ‘b’ is the product of 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solidFill>
                  <a:srgbClr val="9999FF"/>
                </a:solidFill>
                <a:latin typeface="Times New Roman" pitchFamily="18" charset="0"/>
                <a:cs typeface="Times New Roman" pitchFamily="18" charset="0"/>
              </a:rPr>
              <a:t>3 factors of ‘b’. More generally, raising ‘b’ to the n-</a:t>
            </a:r>
            <a:r>
              <a:rPr lang="en-US" sz="2000" b="1" dirty="0" err="1" smtClean="0">
                <a:solidFill>
                  <a:srgbClr val="9999FF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 smtClean="0">
                <a:solidFill>
                  <a:srgbClr val="9999FF"/>
                </a:solidFill>
                <a:latin typeface="Times New Roman" pitchFamily="18" charset="0"/>
                <a:cs typeface="Times New Roman" pitchFamily="18" charset="0"/>
              </a:rPr>
              <a:t> power (n is a natural number)  is done by multiplying n factors.</a:t>
            </a:r>
          </a:p>
          <a:p>
            <a:pPr>
              <a:lnSpc>
                <a:spcPct val="80000"/>
              </a:lnSpc>
              <a:buNone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endParaRPr lang="en-US" sz="1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2743200" y="2476500"/>
          <a:ext cx="4210050" cy="495300"/>
        </p:xfrm>
        <a:graphic>
          <a:graphicData uri="http://schemas.openxmlformats.org/presentationml/2006/ole">
            <p:oleObj spid="_x0000_s17415" name="Equation" r:id="rId4" imgW="1942920" imgH="228600" progId="Equation.DSMT4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71600" y="4343400"/>
            <a:ext cx="7162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u="sng" dirty="0" smtClean="0">
                <a:solidFill>
                  <a:srgbClr val="FFC000"/>
                </a:solidFill>
              </a:rPr>
              <a:t>Definition</a:t>
            </a:r>
            <a:r>
              <a:rPr lang="en-US" sz="2000" dirty="0" smtClean="0">
                <a:solidFill>
                  <a:srgbClr val="FFC000"/>
                </a:solidFill>
              </a:rPr>
              <a:t>:</a:t>
            </a:r>
          </a:p>
          <a:p>
            <a:pPr algn="l"/>
            <a:r>
              <a:rPr lang="en-US" sz="2000" dirty="0" smtClean="0">
                <a:solidFill>
                  <a:srgbClr val="9999FF"/>
                </a:solidFill>
              </a:rPr>
              <a:t>If </a:t>
            </a:r>
            <a:r>
              <a:rPr lang="en-US" sz="2000" i="1" dirty="0" smtClean="0">
                <a:solidFill>
                  <a:srgbClr val="9999FF"/>
                </a:solidFill>
              </a:rPr>
              <a:t>b</a:t>
            </a:r>
            <a:r>
              <a:rPr lang="en-US" sz="2000" dirty="0" smtClean="0">
                <a:solidFill>
                  <a:srgbClr val="9999FF"/>
                </a:solidFill>
              </a:rPr>
              <a:t>≠1 and ‘</a:t>
            </a:r>
            <a:r>
              <a:rPr lang="en-US" sz="2000" i="1" dirty="0" smtClean="0">
                <a:solidFill>
                  <a:srgbClr val="9999FF"/>
                </a:solidFill>
              </a:rPr>
              <a:t>y’</a:t>
            </a:r>
            <a:r>
              <a:rPr lang="en-US" sz="2000" dirty="0" smtClean="0">
                <a:solidFill>
                  <a:srgbClr val="9999FF"/>
                </a:solidFill>
              </a:rPr>
              <a:t> are any two positive real numbers then there exists a unique real number ‘x’ satisfying the equation </a:t>
            </a:r>
            <a:r>
              <a:rPr lang="en-US" sz="2000" dirty="0" err="1" smtClean="0">
                <a:solidFill>
                  <a:srgbClr val="9999FF"/>
                </a:solidFill>
              </a:rPr>
              <a:t>b</a:t>
            </a:r>
            <a:r>
              <a:rPr lang="en-US" sz="2000" baseline="30000" dirty="0" err="1" smtClean="0">
                <a:solidFill>
                  <a:srgbClr val="9999FF"/>
                </a:solidFill>
              </a:rPr>
              <a:t>x</a:t>
            </a:r>
            <a:r>
              <a:rPr lang="en-US" sz="2000" dirty="0" smtClean="0">
                <a:solidFill>
                  <a:srgbClr val="9999FF"/>
                </a:solidFill>
              </a:rPr>
              <a:t> = y.</a:t>
            </a:r>
          </a:p>
          <a:p>
            <a:pPr algn="l"/>
            <a:r>
              <a:rPr lang="en-US" sz="2000" dirty="0" smtClean="0">
                <a:solidFill>
                  <a:srgbClr val="9999FF"/>
                </a:solidFill>
              </a:rPr>
              <a:t>This x is said to be the logarithm of y to the base b and is written as </a:t>
            </a:r>
          </a:p>
          <a:p>
            <a:r>
              <a:rPr lang="en-US" sz="2800" dirty="0" smtClean="0">
                <a:solidFill>
                  <a:srgbClr val="9999FF"/>
                </a:solidFill>
              </a:rPr>
              <a:t>Log</a:t>
            </a:r>
            <a:r>
              <a:rPr lang="en-US" sz="2800" baseline="-25000" dirty="0" smtClean="0">
                <a:solidFill>
                  <a:srgbClr val="9999FF"/>
                </a:solidFill>
              </a:rPr>
              <a:t>b </a:t>
            </a:r>
            <a:r>
              <a:rPr lang="en-US" sz="2800" dirty="0" smtClean="0">
                <a:solidFill>
                  <a:srgbClr val="9999FF"/>
                </a:solidFill>
              </a:rPr>
              <a:t>y = x</a:t>
            </a:r>
            <a:endParaRPr lang="en-US" sz="2000" dirty="0" smtClean="0">
              <a:solidFill>
                <a:srgbClr val="9999FF"/>
              </a:solidFill>
            </a:endParaRPr>
          </a:p>
          <a:p>
            <a:pPr algn="l"/>
            <a:endParaRPr lang="en-US" sz="20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810000" y="3657600"/>
          <a:ext cx="2478088" cy="568325"/>
        </p:xfrm>
        <a:graphic>
          <a:graphicData uri="http://schemas.openxmlformats.org/presentationml/2006/ole">
            <p:oleObj spid="_x0000_s17416" name="Equation" r:id="rId5" imgW="1828800" imgH="41904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95400" y="3048000"/>
            <a:ext cx="678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9999FF"/>
                </a:solidFill>
                <a:latin typeface="Times New Roman" pitchFamily="18" charset="0"/>
                <a:cs typeface="Times New Roman" pitchFamily="18" charset="0"/>
              </a:rPr>
              <a:t>The idea of logarithms is to reverse the operation of     	exponentiation.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9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09600"/>
            <a:ext cx="6934200" cy="13716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000" dirty="0" smtClean="0">
                <a:solidFill>
                  <a:srgbClr val="9999FF"/>
                </a:solidFill>
              </a:rPr>
              <a:t>Thus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>
                <a:solidFill>
                  <a:srgbClr val="9999FF"/>
                </a:solidFill>
              </a:rPr>
              <a:t>	</a:t>
            </a:r>
            <a:r>
              <a:rPr lang="en-US" sz="2000" dirty="0" smtClean="0">
                <a:solidFill>
                  <a:srgbClr val="9999FF"/>
                </a:solidFill>
              </a:rPr>
              <a:t>	log</a:t>
            </a:r>
            <a:r>
              <a:rPr lang="en-US" sz="2000" baseline="-30000" dirty="0" smtClean="0">
                <a:solidFill>
                  <a:srgbClr val="9999FF"/>
                </a:solidFill>
              </a:rPr>
              <a:t>3</a:t>
            </a:r>
            <a:r>
              <a:rPr lang="en-US" sz="2000" dirty="0" smtClean="0">
                <a:solidFill>
                  <a:srgbClr val="9999FF"/>
                </a:solidFill>
              </a:rPr>
              <a:t> 9 = 2      since 3</a:t>
            </a:r>
            <a:r>
              <a:rPr lang="en-US" sz="2000" baseline="30000" dirty="0" smtClean="0">
                <a:solidFill>
                  <a:srgbClr val="9999FF"/>
                </a:solidFill>
              </a:rPr>
              <a:t>2</a:t>
            </a:r>
            <a:r>
              <a:rPr lang="en-US" sz="2000" dirty="0" smtClean="0">
                <a:solidFill>
                  <a:srgbClr val="9999FF"/>
                </a:solidFill>
              </a:rPr>
              <a:t> = 9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>
                <a:solidFill>
                  <a:srgbClr val="9999FF"/>
                </a:solidFill>
              </a:rPr>
              <a:t>	</a:t>
            </a:r>
            <a:r>
              <a:rPr lang="en-US" sz="2000" dirty="0" smtClean="0">
                <a:solidFill>
                  <a:srgbClr val="9999FF"/>
                </a:solidFill>
              </a:rPr>
              <a:t>	 log</a:t>
            </a:r>
            <a:r>
              <a:rPr lang="en-US" sz="2000" baseline="-30000" dirty="0">
                <a:solidFill>
                  <a:srgbClr val="9999FF"/>
                </a:solidFill>
              </a:rPr>
              <a:t>6</a:t>
            </a:r>
            <a:r>
              <a:rPr lang="en-US" sz="2000" dirty="0" smtClean="0">
                <a:solidFill>
                  <a:srgbClr val="9999FF"/>
                </a:solidFill>
              </a:rPr>
              <a:t> 216 = 3      since 6</a:t>
            </a:r>
            <a:r>
              <a:rPr lang="en-US" sz="2000" baseline="30000" dirty="0">
                <a:solidFill>
                  <a:srgbClr val="9999FF"/>
                </a:solidFill>
              </a:rPr>
              <a:t>3</a:t>
            </a:r>
            <a:r>
              <a:rPr lang="en-US" sz="2000" dirty="0" smtClean="0">
                <a:solidFill>
                  <a:srgbClr val="9999FF"/>
                </a:solidFill>
              </a:rPr>
              <a:t> = 216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solidFill>
                  <a:srgbClr val="9999FF"/>
                </a:solidFill>
              </a:rPr>
              <a:t>		 log</a:t>
            </a:r>
            <a:r>
              <a:rPr lang="en-US" sz="2000" baseline="-30000" dirty="0" smtClean="0">
                <a:solidFill>
                  <a:srgbClr val="9999FF"/>
                </a:solidFill>
              </a:rPr>
              <a:t>10</a:t>
            </a:r>
            <a:r>
              <a:rPr lang="en-US" sz="2000" dirty="0" smtClean="0">
                <a:solidFill>
                  <a:srgbClr val="9999FF"/>
                </a:solidFill>
              </a:rPr>
              <a:t> 0.01 = -2      since 10</a:t>
            </a:r>
            <a:r>
              <a:rPr lang="en-US" sz="2000" baseline="30000" dirty="0" smtClean="0">
                <a:solidFill>
                  <a:srgbClr val="9999FF"/>
                </a:solidFill>
              </a:rPr>
              <a:t>-2</a:t>
            </a:r>
            <a:r>
              <a:rPr lang="en-US" sz="2000" dirty="0" smtClean="0">
                <a:solidFill>
                  <a:srgbClr val="9999FF"/>
                </a:solidFill>
              </a:rPr>
              <a:t> = 0.01</a:t>
            </a:r>
          </a:p>
          <a:p>
            <a:pPr>
              <a:lnSpc>
                <a:spcPct val="80000"/>
              </a:lnSpc>
              <a:buNone/>
            </a:pPr>
            <a:endParaRPr lang="en-US" sz="2000" dirty="0">
              <a:solidFill>
                <a:srgbClr val="9999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solidFill>
                  <a:srgbClr val="9999FF"/>
                </a:solidFill>
              </a:rPr>
              <a:t>Similarly  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>
                <a:solidFill>
                  <a:srgbClr val="9999FF"/>
                </a:solidFill>
              </a:rPr>
              <a:t>	</a:t>
            </a:r>
            <a:r>
              <a:rPr lang="en-US" sz="2000" dirty="0" smtClean="0">
                <a:solidFill>
                  <a:srgbClr val="9999FF"/>
                </a:solidFill>
              </a:rPr>
              <a:t>		x</a:t>
            </a:r>
            <a:r>
              <a:rPr lang="en-US" sz="2000" baseline="30000" dirty="0" smtClean="0">
                <a:solidFill>
                  <a:srgbClr val="9999FF"/>
                </a:solidFill>
              </a:rPr>
              <a:t>0</a:t>
            </a:r>
            <a:r>
              <a:rPr lang="en-US" sz="2000" dirty="0" smtClean="0">
                <a:solidFill>
                  <a:srgbClr val="9999FF"/>
                </a:solidFill>
              </a:rPr>
              <a:t> = 1 implies that </a:t>
            </a:r>
            <a:r>
              <a:rPr lang="en-US" sz="2000" dirty="0" err="1" smtClean="0">
                <a:solidFill>
                  <a:srgbClr val="9999FF"/>
                </a:solidFill>
              </a:rPr>
              <a:t>log</a:t>
            </a:r>
            <a:r>
              <a:rPr lang="en-US" sz="2000" baseline="-30000" dirty="0" err="1">
                <a:solidFill>
                  <a:srgbClr val="9999FF"/>
                </a:solidFill>
              </a:rPr>
              <a:t>x</a:t>
            </a:r>
            <a:r>
              <a:rPr lang="en-US" sz="2000" dirty="0" smtClean="0">
                <a:solidFill>
                  <a:srgbClr val="9999FF"/>
                </a:solidFill>
              </a:rPr>
              <a:t> 1 = 0</a:t>
            </a:r>
          </a:p>
          <a:p>
            <a:pPr>
              <a:lnSpc>
                <a:spcPct val="80000"/>
              </a:lnSpc>
              <a:buNone/>
            </a:pPr>
            <a:endParaRPr lang="en-US" sz="2000" dirty="0" smtClean="0">
              <a:solidFill>
                <a:srgbClr val="9999FF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000" dirty="0" smtClean="0">
              <a:solidFill>
                <a:srgbClr val="9999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u="sng" dirty="0" smtClean="0">
                <a:solidFill>
                  <a:srgbClr val="FFC000"/>
                </a:solidFill>
              </a:rPr>
              <a:t>Note</a:t>
            </a:r>
            <a:r>
              <a:rPr lang="en-US" sz="2000" dirty="0" smtClean="0">
                <a:solidFill>
                  <a:srgbClr val="FFC000"/>
                </a:solidFill>
              </a:rPr>
              <a:t>: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9999FF"/>
                </a:solidFill>
              </a:rPr>
              <a:t>Since the exponential function value can never  be zero, we can say that logarithm of zero is undefined.</a:t>
            </a:r>
          </a:p>
          <a:p>
            <a:pPr marL="457200" indent="-457200">
              <a:lnSpc>
                <a:spcPct val="80000"/>
              </a:lnSpc>
              <a:buNone/>
            </a:pPr>
            <a:endParaRPr lang="en-US" sz="2000" dirty="0" smtClean="0">
              <a:solidFill>
                <a:srgbClr val="9999FF"/>
              </a:solidFill>
            </a:endParaRPr>
          </a:p>
          <a:p>
            <a:pPr marL="457200" indent="-457200">
              <a:lnSpc>
                <a:spcPct val="80000"/>
              </a:lnSpc>
              <a:buNone/>
            </a:pPr>
            <a:r>
              <a:rPr lang="en-US" sz="2000" dirty="0" smtClean="0">
                <a:solidFill>
                  <a:srgbClr val="9999FF"/>
                </a:solidFill>
              </a:rPr>
              <a:t>2. 	Similarly, logarithmic function is not  defined for negative values.</a:t>
            </a:r>
          </a:p>
          <a:p>
            <a:pPr>
              <a:lnSpc>
                <a:spcPct val="80000"/>
              </a:lnSpc>
              <a:buNone/>
            </a:pPr>
            <a:endParaRPr lang="en-US" sz="2000" dirty="0" smtClean="0">
              <a:solidFill>
                <a:srgbClr val="9999FF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000" dirty="0"/>
          </a:p>
          <a:p>
            <a:pPr>
              <a:lnSpc>
                <a:spcPct val="80000"/>
              </a:lnSpc>
              <a:buNone/>
            </a:pPr>
            <a:endParaRPr lang="en-US" sz="2000" dirty="0" smtClean="0"/>
          </a:p>
          <a:p>
            <a:pPr marL="457200" indent="-457200">
              <a:lnSpc>
                <a:spcPct val="80000"/>
              </a:lnSpc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		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04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799" y="685800"/>
            <a:ext cx="7686675" cy="533400"/>
          </a:xfrm>
        </p:spPr>
        <p:txBody>
          <a:bodyPr/>
          <a:lstStyle/>
          <a:p>
            <a:r>
              <a:rPr lang="en-US" sz="2800" b="1" u="sng" dirty="0" smtClean="0">
                <a:solidFill>
                  <a:srgbClr val="FFC000"/>
                </a:solidFill>
              </a:rPr>
              <a:t>Types of logarithms</a:t>
            </a:r>
            <a:r>
              <a:rPr lang="en-US" sz="2800" b="1" dirty="0" smtClean="0"/>
              <a:t>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552575"/>
            <a:ext cx="7315200" cy="1800225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9999FF"/>
                </a:solidFill>
              </a:rPr>
              <a:t>logarithms to base 10 are called common logarithms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9999FF"/>
                </a:solidFill>
              </a:rPr>
              <a:t>logarithms to base 2 are called binary logarithms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9999FF"/>
                </a:solidFill>
              </a:rPr>
              <a:t>logarithms to base ‘e’ are called natural logarithms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181100" y="3076575"/>
            <a:ext cx="7315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Identities</a:t>
            </a:r>
            <a:r>
              <a:rPr kumimoji="0" lang="en-US" sz="2800" b="1" i="0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3657600"/>
            <a:ext cx="6019800" cy="871495"/>
            <a:chOff x="0" y="3657600"/>
            <a:chExt cx="6019800" cy="871495"/>
          </a:xfrm>
        </p:grpSpPr>
        <p:sp>
          <p:nvSpPr>
            <p:cNvPr id="7" name="Rectangle 6"/>
            <p:cNvSpPr/>
            <p:nvPr/>
          </p:nvSpPr>
          <p:spPr bwMode="auto">
            <a:xfrm>
              <a:off x="0" y="3657600"/>
              <a:ext cx="6019800" cy="8382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/>
          </p:nvGraphicFramePr>
          <p:xfrm>
            <a:off x="3200400" y="3657600"/>
            <a:ext cx="2286000" cy="871495"/>
          </p:xfrm>
          <a:graphic>
            <a:graphicData uri="http://schemas.openxmlformats.org/presentationml/2006/ole">
              <p:oleObj spid="_x0000_s155650" name="Equation" r:id="rId3" imgW="787320" imgH="380880" progId="Equation.DSMT4">
                <p:embed/>
              </p:oleObj>
            </a:graphicData>
          </a:graphic>
        </p:graphicFrame>
      </p:grpSp>
      <p:grpSp>
        <p:nvGrpSpPr>
          <p:cNvPr id="10" name="Group 9"/>
          <p:cNvGrpSpPr/>
          <p:nvPr/>
        </p:nvGrpSpPr>
        <p:grpSpPr>
          <a:xfrm>
            <a:off x="2971800" y="4702628"/>
            <a:ext cx="6172200" cy="859972"/>
            <a:chOff x="2971800" y="4702628"/>
            <a:chExt cx="6172200" cy="859972"/>
          </a:xfrm>
        </p:grpSpPr>
        <p:sp>
          <p:nvSpPr>
            <p:cNvPr id="8" name="Rectangle 7"/>
            <p:cNvSpPr/>
            <p:nvPr/>
          </p:nvSpPr>
          <p:spPr bwMode="auto">
            <a:xfrm>
              <a:off x="2971800" y="4724400"/>
              <a:ext cx="6172200" cy="8382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3124201" y="4702628"/>
            <a:ext cx="2285999" cy="783772"/>
          </p:xfrm>
          <a:graphic>
            <a:graphicData uri="http://schemas.openxmlformats.org/presentationml/2006/ole">
              <p:oleObj spid="_x0000_s155651" name="Equation" r:id="rId4" imgW="876240" imgH="39348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748" name="Object 4"/>
          <p:cNvGraphicFramePr>
            <a:graphicFrameLocks noChangeAspect="1"/>
          </p:cNvGraphicFramePr>
          <p:nvPr/>
        </p:nvGraphicFramePr>
        <p:xfrm>
          <a:off x="228600" y="609600"/>
          <a:ext cx="7848600" cy="2193925"/>
        </p:xfrm>
        <a:graphic>
          <a:graphicData uri="http://schemas.openxmlformats.org/presentationml/2006/ole">
            <p:oleObj spid="_x0000_s159748" name="Equation" r:id="rId3" imgW="5054400" imgH="1422360" progId="Equation.DSMT4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" y="29718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/>
            <a:r>
              <a:rPr lang="en-US" dirty="0" smtClean="0">
                <a:solidFill>
                  <a:srgbClr val="9999FF"/>
                </a:solidFill>
              </a:rPr>
              <a:t>Sol: Given that </a:t>
            </a:r>
          </a:p>
          <a:p>
            <a:pPr marL="457200" indent="-457200" algn="l"/>
            <a:r>
              <a:rPr lang="en-US" dirty="0" smtClean="0"/>
              <a:t>	</a:t>
            </a:r>
            <a:endParaRPr lang="en-US" baseline="-250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00200" y="3429000"/>
          <a:ext cx="7315200" cy="1066800"/>
        </p:xfrm>
        <a:graphic>
          <a:graphicData uri="http://schemas.openxmlformats.org/presentationml/2006/ole">
            <p:oleObj spid="_x0000_s159749" name="Equation" r:id="rId4" imgW="3301920" imgH="36828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06499" y="4495800"/>
          <a:ext cx="7785101" cy="990600"/>
        </p:xfrm>
        <a:graphic>
          <a:graphicData uri="http://schemas.openxmlformats.org/presentationml/2006/ole">
            <p:oleObj spid="_x0000_s159750" name="Equation" r:id="rId5" imgW="2933640" imgH="36828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19200" y="5410200"/>
          <a:ext cx="4201510" cy="990600"/>
        </p:xfrm>
        <a:graphic>
          <a:graphicData uri="http://schemas.openxmlformats.org/presentationml/2006/ole">
            <p:oleObj spid="_x0000_s159752" name="Equation" r:id="rId6" imgW="1562040" imgH="368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770" name="Object 2"/>
          <p:cNvGraphicFramePr>
            <a:graphicFrameLocks noChangeAspect="1"/>
          </p:cNvGraphicFramePr>
          <p:nvPr/>
        </p:nvGraphicFramePr>
        <p:xfrm>
          <a:off x="2209800" y="1066800"/>
          <a:ext cx="3657600" cy="2895600"/>
        </p:xfrm>
        <a:graphic>
          <a:graphicData uri="http://schemas.openxmlformats.org/presentationml/2006/ole">
            <p:oleObj spid="_x0000_s160770" name="Equation" r:id="rId3" imgW="863280" imgH="1079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/>
          <p:cNvSpPr/>
          <p:nvPr/>
        </p:nvSpPr>
        <p:spPr bwMode="auto">
          <a:xfrm>
            <a:off x="4038600" y="2097206"/>
            <a:ext cx="2780731" cy="2398594"/>
          </a:xfrm>
          <a:custGeom>
            <a:avLst/>
            <a:gdLst>
              <a:gd name="connsiteX0" fmla="*/ 0 w 2779594"/>
              <a:gd name="connsiteY0" fmla="*/ 2627194 h 2627194"/>
              <a:gd name="connsiteX1" fmla="*/ 436729 w 2779594"/>
              <a:gd name="connsiteY1" fmla="*/ 1016758 h 2627194"/>
              <a:gd name="connsiteX2" fmla="*/ 2415654 w 2779594"/>
              <a:gd name="connsiteY2" fmla="*/ 156949 h 2627194"/>
              <a:gd name="connsiteX3" fmla="*/ 2620370 w 2779594"/>
              <a:gd name="connsiteY3" fmla="*/ 75062 h 2627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9594" h="2627194">
                <a:moveTo>
                  <a:pt x="0" y="2627194"/>
                </a:moveTo>
                <a:cubicBezTo>
                  <a:pt x="17060" y="2027830"/>
                  <a:pt x="34120" y="1428466"/>
                  <a:pt x="436729" y="1016758"/>
                </a:cubicBezTo>
                <a:cubicBezTo>
                  <a:pt x="839338" y="605050"/>
                  <a:pt x="2051714" y="313898"/>
                  <a:pt x="2415654" y="156949"/>
                </a:cubicBezTo>
                <a:cubicBezTo>
                  <a:pt x="2779594" y="0"/>
                  <a:pt x="2699982" y="37531"/>
                  <a:pt x="2620370" y="75062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Freeform 19"/>
          <p:cNvSpPr/>
          <p:nvPr/>
        </p:nvSpPr>
        <p:spPr bwMode="auto">
          <a:xfrm rot="12106410">
            <a:off x="2482923" y="210731"/>
            <a:ext cx="1968351" cy="3083738"/>
          </a:xfrm>
          <a:custGeom>
            <a:avLst/>
            <a:gdLst>
              <a:gd name="connsiteX0" fmla="*/ 0 w 2779594"/>
              <a:gd name="connsiteY0" fmla="*/ 2627194 h 2627194"/>
              <a:gd name="connsiteX1" fmla="*/ 436729 w 2779594"/>
              <a:gd name="connsiteY1" fmla="*/ 1016758 h 2627194"/>
              <a:gd name="connsiteX2" fmla="*/ 2415654 w 2779594"/>
              <a:gd name="connsiteY2" fmla="*/ 156949 h 2627194"/>
              <a:gd name="connsiteX3" fmla="*/ 2620370 w 2779594"/>
              <a:gd name="connsiteY3" fmla="*/ 75062 h 2627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9594" h="2627194">
                <a:moveTo>
                  <a:pt x="0" y="2627194"/>
                </a:moveTo>
                <a:cubicBezTo>
                  <a:pt x="17060" y="2027830"/>
                  <a:pt x="34120" y="1428466"/>
                  <a:pt x="436729" y="1016758"/>
                </a:cubicBezTo>
                <a:cubicBezTo>
                  <a:pt x="839338" y="605050"/>
                  <a:pt x="2051714" y="313898"/>
                  <a:pt x="2415654" y="156949"/>
                </a:cubicBezTo>
                <a:cubicBezTo>
                  <a:pt x="2779594" y="0"/>
                  <a:pt x="2699982" y="37531"/>
                  <a:pt x="2620370" y="75062"/>
                </a:cubicBezTo>
              </a:path>
            </a:pathLst>
          </a:custGeom>
          <a:ln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981200" y="4983480"/>
          <a:ext cx="5181600" cy="153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1727200"/>
              </a:tblGrid>
              <a:tr h="497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Function</a:t>
                      </a:r>
                      <a:endParaRPr lang="en-US" baseline="0" dirty="0">
                        <a:solidFill>
                          <a:srgbClr val="9999FF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Domain</a:t>
                      </a:r>
                      <a:endParaRPr lang="en-US" baseline="0" dirty="0">
                        <a:solidFill>
                          <a:srgbClr val="9999FF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Range</a:t>
                      </a:r>
                      <a:endParaRPr lang="en-US" baseline="0" dirty="0">
                        <a:solidFill>
                          <a:srgbClr val="9999FF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497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lang="en-US" sz="2400" baseline="30000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endParaRPr lang="en-US" sz="2400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R</a:t>
                      </a:r>
                      <a:endParaRPr lang="en-US" baseline="0" dirty="0">
                        <a:solidFill>
                          <a:srgbClr val="9999FF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(0 , </a:t>
                      </a:r>
                      <a:r>
                        <a:rPr lang="en-US" sz="2800" baseline="0" dirty="0" smtClean="0"/>
                        <a:t>∞</a:t>
                      </a:r>
                      <a:r>
                        <a:rPr lang="en-US" baseline="0" dirty="0" smtClean="0"/>
                        <a:t>)</a:t>
                      </a:r>
                      <a:endParaRPr lang="en-US" baseline="0" dirty="0">
                        <a:solidFill>
                          <a:srgbClr val="9999FF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497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log</a:t>
                      </a:r>
                      <a:r>
                        <a:rPr lang="en-US" sz="2000" baseline="-2500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 x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(0 , </a:t>
                      </a:r>
                      <a:r>
                        <a:rPr lang="en-US" sz="2800" baseline="0" dirty="0" smtClean="0"/>
                        <a:t>∞</a:t>
                      </a:r>
                      <a:r>
                        <a:rPr lang="en-US" baseline="0" dirty="0" smtClean="0"/>
                        <a:t>)</a:t>
                      </a:r>
                      <a:endParaRPr lang="en-US" baseline="0" dirty="0" smtClean="0">
                        <a:solidFill>
                          <a:srgbClr val="9999FF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</a:t>
                      </a:r>
                      <a:endParaRPr lang="en-US" dirty="0">
                        <a:solidFill>
                          <a:srgbClr val="9999FF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 rot="20491357">
            <a:off x="4965338" y="2361039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y = log</a:t>
            </a:r>
            <a:r>
              <a:rPr lang="en-US" sz="2000" baseline="-25000" dirty="0" smtClean="0"/>
              <a:t>e</a:t>
            </a:r>
            <a:r>
              <a:rPr lang="en-US" sz="2000" dirty="0" smtClean="0"/>
              <a:t> x</a:t>
            </a:r>
          </a:p>
        </p:txBody>
      </p:sp>
      <p:sp>
        <p:nvSpPr>
          <p:cNvPr id="25" name="TextBox 24"/>
          <p:cNvSpPr txBox="1"/>
          <p:nvPr/>
        </p:nvSpPr>
        <p:spPr>
          <a:xfrm rot="21058851">
            <a:off x="1688737" y="2266472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y = e</a:t>
            </a:r>
            <a:r>
              <a:rPr lang="en-US" sz="2000" baseline="30000" dirty="0" smtClean="0"/>
              <a:t>x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362200" y="990600"/>
            <a:ext cx="4191000" cy="3124200"/>
            <a:chOff x="2362200" y="990600"/>
            <a:chExt cx="4191000" cy="3124200"/>
          </a:xfrm>
        </p:grpSpPr>
        <p:cxnSp>
          <p:nvCxnSpPr>
            <p:cNvPr id="22" name="Straight Connector 21"/>
            <p:cNvCxnSpPr/>
            <p:nvPr/>
          </p:nvCxnSpPr>
          <p:spPr bwMode="auto">
            <a:xfrm flipV="1">
              <a:off x="2362200" y="990600"/>
              <a:ext cx="4191000" cy="3124200"/>
            </a:xfrm>
            <a:prstGeom prst="line">
              <a:avLst/>
            </a:prstGeom>
            <a:gradFill rotWithShape="1">
              <a:gsLst>
                <a:gs pos="0">
                  <a:schemeClr val="bg2">
                    <a:gamma/>
                    <a:tint val="26667"/>
                    <a:invGamma/>
                  </a:schemeClr>
                </a:gs>
                <a:gs pos="100000">
                  <a:schemeClr val="bg2">
                    <a:alpha val="14999"/>
                  </a:schemeClr>
                </a:gs>
              </a:gsLst>
              <a:lin ang="5400000" scaled="1"/>
            </a:gradFill>
            <a:ln w="22225" cap="flat" cmpd="sng" algn="ctr">
              <a:solidFill>
                <a:srgbClr val="D274BE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 rot="19411598">
              <a:off x="4508138" y="1218038"/>
              <a:ext cx="1981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y = x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05000" y="2743200"/>
            <a:ext cx="6172200" cy="400110"/>
            <a:chOff x="1905000" y="2743200"/>
            <a:chExt cx="6172200" cy="400110"/>
          </a:xfrm>
        </p:grpSpPr>
        <p:cxnSp>
          <p:nvCxnSpPr>
            <p:cNvPr id="5" name="Straight Connector 4"/>
            <p:cNvCxnSpPr/>
            <p:nvPr/>
          </p:nvCxnSpPr>
          <p:spPr bwMode="auto">
            <a:xfrm>
              <a:off x="1905000" y="2971800"/>
              <a:ext cx="5562600" cy="1588"/>
            </a:xfrm>
            <a:prstGeom prst="line">
              <a:avLst/>
            </a:prstGeom>
            <a:gradFill rotWithShape="1">
              <a:gsLst>
                <a:gs pos="0">
                  <a:schemeClr val="bg2">
                    <a:gamma/>
                    <a:tint val="26667"/>
                    <a:invGamma/>
                  </a:schemeClr>
                </a:gs>
                <a:gs pos="100000">
                  <a:schemeClr val="bg2">
                    <a:alpha val="14999"/>
                  </a:schemeClr>
                </a:gs>
              </a:gsLst>
              <a:lin ang="5400000" scaled="1"/>
            </a:gra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TextBox 26"/>
            <p:cNvSpPr txBox="1"/>
            <p:nvPr/>
          </p:nvSpPr>
          <p:spPr>
            <a:xfrm>
              <a:off x="7162800" y="2743200"/>
              <a:ext cx="914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 x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429000" y="228600"/>
            <a:ext cx="914400" cy="4114006"/>
            <a:chOff x="3429000" y="228600"/>
            <a:chExt cx="914400" cy="4114006"/>
          </a:xfrm>
        </p:grpSpPr>
        <p:cxnSp>
          <p:nvCxnSpPr>
            <p:cNvPr id="8" name="Straight Connector 7"/>
            <p:cNvCxnSpPr/>
            <p:nvPr/>
          </p:nvCxnSpPr>
          <p:spPr bwMode="auto">
            <a:xfrm rot="5400000" flipH="1" flipV="1">
              <a:off x="2020094" y="2475706"/>
              <a:ext cx="3732212" cy="1588"/>
            </a:xfrm>
            <a:prstGeom prst="line">
              <a:avLst/>
            </a:prstGeom>
            <a:gradFill rotWithShape="1">
              <a:gsLst>
                <a:gs pos="0">
                  <a:schemeClr val="bg2">
                    <a:gamma/>
                    <a:tint val="26667"/>
                    <a:invGamma/>
                  </a:schemeClr>
                </a:gs>
                <a:gs pos="100000">
                  <a:schemeClr val="bg2">
                    <a:alpha val="14999"/>
                  </a:schemeClr>
                </a:gs>
              </a:gsLst>
              <a:lin ang="5400000" scaled="1"/>
            </a:gra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3429000" y="228600"/>
              <a:ext cx="914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 y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048000" y="1905000"/>
            <a:ext cx="1219200" cy="533400"/>
            <a:chOff x="3048000" y="1905000"/>
            <a:chExt cx="1219200" cy="533400"/>
          </a:xfrm>
        </p:grpSpPr>
        <p:sp>
          <p:nvSpPr>
            <p:cNvPr id="31" name="Oval 30"/>
            <p:cNvSpPr/>
            <p:nvPr/>
          </p:nvSpPr>
          <p:spPr bwMode="auto">
            <a:xfrm>
              <a:off x="3810000" y="228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048000" y="19050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aseline="0" dirty="0" smtClean="0"/>
                <a:t>(0 , 1)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114800" y="2895600"/>
            <a:ext cx="1219200" cy="521732"/>
            <a:chOff x="4114800" y="2895600"/>
            <a:chExt cx="1219200" cy="521732"/>
          </a:xfrm>
        </p:grpSpPr>
        <p:sp>
          <p:nvSpPr>
            <p:cNvPr id="32" name="Oval 31"/>
            <p:cNvSpPr/>
            <p:nvPr/>
          </p:nvSpPr>
          <p:spPr bwMode="auto">
            <a:xfrm>
              <a:off x="4419600" y="28956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14800" y="30480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aseline="0" dirty="0" smtClean="0"/>
                <a:t>(1 , 0)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143000" y="6858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rgbClr val="FFC000"/>
                </a:solidFill>
              </a:rPr>
              <a:t>Graph</a:t>
            </a:r>
            <a:r>
              <a:rPr lang="en-US" b="1" dirty="0" smtClean="0">
                <a:solidFill>
                  <a:srgbClr val="FFC000"/>
                </a:solidFill>
              </a:rPr>
              <a:t>:</a:t>
            </a:r>
            <a:endParaRPr lang="en-US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4" grpId="0"/>
      <p:bldP spid="2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962400" y="2971800"/>
            <a:ext cx="4953000" cy="1171575"/>
          </a:xfrm>
        </p:spPr>
        <p:txBody>
          <a:bodyPr/>
          <a:lstStyle/>
          <a:p>
            <a:r>
              <a:rPr lang="en-US" sz="6000" b="1" dirty="0" smtClean="0">
                <a:solidFill>
                  <a:srgbClr val="7030A0"/>
                </a:solidFill>
              </a:rPr>
              <a:t>THANK YOU</a:t>
            </a:r>
            <a:endParaRPr lang="en-US" sz="6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</p:bldLst>
  </p:timing>
</p:sld>
</file>

<file path=ppt/theme/theme1.xml><?xml version="1.0" encoding="utf-8"?>
<a:theme xmlns:a="http://schemas.openxmlformats.org/drawingml/2006/main" name="jojo">
  <a:themeElements>
    <a:clrScheme name="powerpoint-template-24 7">
      <a:dk1>
        <a:srgbClr val="4D4D4D"/>
      </a:dk1>
      <a:lt1>
        <a:srgbClr val="FFFFFF"/>
      </a:lt1>
      <a:dk2>
        <a:srgbClr val="4D4D4D"/>
      </a:dk2>
      <a:lt2>
        <a:srgbClr val="888888"/>
      </a:lt2>
      <a:accent1>
        <a:srgbClr val="9E9E9E"/>
      </a:accent1>
      <a:accent2>
        <a:srgbClr val="BEBEBE"/>
      </a:accent2>
      <a:accent3>
        <a:srgbClr val="FFFFFF"/>
      </a:accent3>
      <a:accent4>
        <a:srgbClr val="404040"/>
      </a:accent4>
      <a:accent5>
        <a:srgbClr val="CCCCCC"/>
      </a:accent5>
      <a:accent6>
        <a:srgbClr val="ACACAC"/>
      </a:accent6>
      <a:hlink>
        <a:srgbClr val="C8C8C8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114682"/>
        </a:lt2>
        <a:accent1>
          <a:srgbClr val="295B99"/>
        </a:accent1>
        <a:accent2>
          <a:srgbClr val="406DA6"/>
        </a:accent2>
        <a:accent3>
          <a:srgbClr val="FFFFFF"/>
        </a:accent3>
        <a:accent4>
          <a:srgbClr val="404040"/>
        </a:accent4>
        <a:accent5>
          <a:srgbClr val="ACB5CA"/>
        </a:accent5>
        <a:accent6>
          <a:srgbClr val="396296"/>
        </a:accent6>
        <a:hlink>
          <a:srgbClr val="5F84B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617180"/>
        </a:lt2>
        <a:accent1>
          <a:srgbClr val="85919F"/>
        </a:accent1>
        <a:accent2>
          <a:srgbClr val="96A3AF"/>
        </a:accent2>
        <a:accent3>
          <a:srgbClr val="FFFFFF"/>
        </a:accent3>
        <a:accent4>
          <a:srgbClr val="404040"/>
        </a:accent4>
        <a:accent5>
          <a:srgbClr val="C2C7CD"/>
        </a:accent5>
        <a:accent6>
          <a:srgbClr val="87939E"/>
        </a:accent6>
        <a:hlink>
          <a:srgbClr val="AFB9C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C8C8C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F200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D000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397AF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888888"/>
        </a:lt2>
        <a:accent1>
          <a:srgbClr val="9E9E9E"/>
        </a:accent1>
        <a:accent2>
          <a:srgbClr val="BEBEBE"/>
        </a:accent2>
        <a:accent3>
          <a:srgbClr val="FFFFFF"/>
        </a:accent3>
        <a:accent4>
          <a:srgbClr val="404040"/>
        </a:accent4>
        <a:accent5>
          <a:srgbClr val="CCCCCC"/>
        </a:accent5>
        <a:accent6>
          <a:srgbClr val="ACACAC"/>
        </a:accent6>
        <a:hlink>
          <a:srgbClr val="3892F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jojo</Template>
  <TotalTime>280</TotalTime>
  <Words>218</Words>
  <Application>Microsoft Office PowerPoint</Application>
  <PresentationFormat>On-screen Show (4:3)</PresentationFormat>
  <Paragraphs>75</Paragraphs>
  <Slides>8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jojo</vt:lpstr>
      <vt:lpstr>Equation</vt:lpstr>
      <vt:lpstr>LOGARITHMIC FUNCTIONS</vt:lpstr>
      <vt:lpstr>Slide 2</vt:lpstr>
      <vt:lpstr>Slide 3</vt:lpstr>
      <vt:lpstr>Types of logarithms:</vt:lpstr>
      <vt:lpstr>Slide 5</vt:lpstr>
      <vt:lpstr>Slide 6</vt:lpstr>
      <vt:lpstr>Slide 7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LOGARITHMIC FUNCTIONS</dc:title>
  <dc:creator>student</dc:creator>
  <cp:lastModifiedBy>student</cp:lastModifiedBy>
  <cp:revision>40</cp:revision>
  <dcterms:created xsi:type="dcterms:W3CDTF">2012-07-09T17:38:03Z</dcterms:created>
  <dcterms:modified xsi:type="dcterms:W3CDTF">2012-07-12T03:23:51Z</dcterms:modified>
</cp:coreProperties>
</file>