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33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6" Type="http://schemas.openxmlformats.org/officeDocument/2006/relationships/slide" Target="slides/slide75.xml" /><Relationship Id="rId84" Type="http://schemas.openxmlformats.org/officeDocument/2006/relationships/slide" Target="slides/slide83.xml" /><Relationship Id="rId7" Type="http://schemas.openxmlformats.org/officeDocument/2006/relationships/slide" Target="slides/slide6.xml" /><Relationship Id="rId71" Type="http://schemas.openxmlformats.org/officeDocument/2006/relationships/slide" Target="slides/slide70.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slide" Target="slides/slide73.xml" /><Relationship Id="rId79" Type="http://schemas.openxmlformats.org/officeDocument/2006/relationships/slide" Target="slides/slide78.xml" /><Relationship Id="rId87" Type="http://schemas.openxmlformats.org/officeDocument/2006/relationships/theme" Target="theme/theme1.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slide" Target="slides/slide81.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presProps" Target="presProp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p:cNvSpPr>
            <a:spLocks noGrp="1"/>
          </p:cNvSpPr>
          <p:nvPr>
            <p:ph type="dt" sz="half" idx="10"/>
          </p:nvPr>
        </p:nvSpPr>
        <p:spPr/>
        <p:txBody>
          <a:bodyPr/>
          <a:lstStyle>
            <a:lvl1pPr>
              <a:defRPr/>
            </a:lvl1pPr>
          </a:lstStyle>
          <a:p>
            <a:pPr>
              <a:defRPr/>
            </a:pPr>
            <a:fld id="{CA42B4CA-B7E2-4989-8586-1F728E5D1A73}" type="datetimeFigureOut">
              <a:rPr lang="en-US"/>
              <a:pPr>
                <a:defRPr/>
              </a:pPr>
              <a:t>3/3/2019</a:t>
            </a:fld>
            <a:endParaRPr lang="en-US"/>
          </a:p>
        </p:txBody>
      </p:sp>
      <p:sp>
        <p:nvSpPr>
          <p:cNvPr id="7" name="Footer Placeholder 18"/>
          <p:cNvSpPr>
            <a:spLocks noGrp="1"/>
          </p:cNvSpPr>
          <p:nvPr>
            <p:ph type="ftr" sz="quarter" idx="11"/>
          </p:nvPr>
        </p:nvSpPr>
        <p:spPr/>
        <p:txBody>
          <a:bodyPr/>
          <a:lstStyle>
            <a:lvl1pPr>
              <a:defRPr/>
            </a:lvl1pPr>
          </a:lstStyle>
          <a:p>
            <a:pPr>
              <a:defRPr/>
            </a:pPr>
            <a:endParaRPr lang="en-US"/>
          </a:p>
        </p:txBody>
      </p:sp>
      <p:sp>
        <p:nvSpPr>
          <p:cNvPr id="8" name="Slide Number Placeholder 26"/>
          <p:cNvSpPr>
            <a:spLocks noGrp="1"/>
          </p:cNvSpPr>
          <p:nvPr>
            <p:ph type="sldNum" sz="quarter" idx="12"/>
          </p:nvPr>
        </p:nvSpPr>
        <p:spPr/>
        <p:txBody>
          <a:bodyPr/>
          <a:lstStyle>
            <a:lvl1pPr>
              <a:defRPr/>
            </a:lvl1pPr>
          </a:lstStyle>
          <a:p>
            <a:pPr>
              <a:defRPr/>
            </a:pPr>
            <a:fld id="{48FECB6F-A570-4D2D-95D0-F974A74BB921}" type="slidenum">
              <a:rPr lang="en-US"/>
              <a:pPr>
                <a:defRPr/>
              </a:pPr>
              <a:t>‹#›</a:t>
            </a:fld>
            <a:endParaRPr lang="en-US"/>
          </a:p>
        </p:txBody>
      </p:sp>
    </p:spTree>
    <p:extLst>
      <p:ext uri="{BB962C8B-B14F-4D97-AF65-F5344CB8AC3E}">
        <p14:creationId xmlns:p14="http://schemas.microsoft.com/office/powerpoint/2010/main" val="296145533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391DC10-55E3-4B7B-A4B5-D3EE4D3C491D}" type="datetimeFigureOut">
              <a:rPr lang="en-US"/>
              <a:pPr>
                <a:defRPr/>
              </a:pPr>
              <a:t>3/3/2019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B4095DD-2BFA-49C6-8670-4AEAF64EDE45}" type="slidenum">
              <a:rPr lang="en-US"/>
              <a:pPr>
                <a:defRPr/>
              </a:pPr>
              <a:t>‹#›</a:t>
            </a:fld>
            <a:endParaRPr lang="en-US"/>
          </a:p>
        </p:txBody>
      </p:sp>
    </p:spTree>
    <p:extLst>
      <p:ext uri="{BB962C8B-B14F-4D97-AF65-F5344CB8AC3E}">
        <p14:creationId xmlns:p14="http://schemas.microsoft.com/office/powerpoint/2010/main" val="276818232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CF0FC61-5D50-4693-B02E-F29C7FDA9122}" type="datetimeFigureOut">
              <a:rPr lang="en-US"/>
              <a:pPr>
                <a:defRPr/>
              </a:pPr>
              <a:t>3/3/2019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5049362-127B-463A-99AE-C0B69CCC3414}" type="slidenum">
              <a:rPr lang="en-US"/>
              <a:pPr>
                <a:defRPr/>
              </a:pPr>
              <a:t>‹#›</a:t>
            </a:fld>
            <a:endParaRPr lang="en-US"/>
          </a:p>
        </p:txBody>
      </p:sp>
    </p:spTree>
    <p:extLst>
      <p:ext uri="{BB962C8B-B14F-4D97-AF65-F5344CB8AC3E}">
        <p14:creationId xmlns:p14="http://schemas.microsoft.com/office/powerpoint/2010/main" val="280860826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D20B10D-AAC5-4042-BCD6-37110C3F675B}" type="datetimeFigureOut">
              <a:rPr lang="en-US"/>
              <a:pPr>
                <a:defRPr/>
              </a:pPr>
              <a:t>3/3/2019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E87E562-8454-4ADB-A8FF-E670BFCE1B1C}" type="slidenum">
              <a:rPr lang="en-US"/>
              <a:pPr>
                <a:defRPr/>
              </a:pPr>
              <a:t>‹#›</a:t>
            </a:fld>
            <a:endParaRPr lang="en-US"/>
          </a:p>
        </p:txBody>
      </p:sp>
    </p:spTree>
    <p:extLst>
      <p:ext uri="{BB962C8B-B14F-4D97-AF65-F5344CB8AC3E}">
        <p14:creationId xmlns:p14="http://schemas.microsoft.com/office/powerpoint/2010/main" val="329534018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E3B1080F-B2B9-4A33-A050-FA1E96B0E16C}" type="datetimeFigureOut">
              <a:rPr lang="en-US"/>
              <a:pPr>
                <a:defRPr/>
              </a:pPr>
              <a:t>3/3/2019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885BFFF-6417-43B7-942A-F23104042098}" type="slidenum">
              <a:rPr lang="en-US"/>
              <a:pPr>
                <a:defRPr/>
              </a:pPr>
              <a:t>‹#›</a:t>
            </a:fld>
            <a:endParaRPr lang="en-US"/>
          </a:p>
        </p:txBody>
      </p:sp>
    </p:spTree>
    <p:extLst>
      <p:ext uri="{BB962C8B-B14F-4D97-AF65-F5344CB8AC3E}">
        <p14:creationId xmlns:p14="http://schemas.microsoft.com/office/powerpoint/2010/main" val="173951283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D0B51DD7-C024-4D6D-AD23-68E11EF7FD16}" type="datetimeFigureOut">
              <a:rPr lang="en-US"/>
              <a:pPr>
                <a:defRPr/>
              </a:pPr>
              <a:t>3/3/2019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A7EB542-E322-48DE-9D8C-86E76CE95E2F}" type="slidenum">
              <a:rPr lang="en-US"/>
              <a:pPr>
                <a:defRPr/>
              </a:pPr>
              <a:t>‹#›</a:t>
            </a:fld>
            <a:endParaRPr lang="en-US"/>
          </a:p>
        </p:txBody>
      </p:sp>
    </p:spTree>
    <p:extLst>
      <p:ext uri="{BB962C8B-B14F-4D97-AF65-F5344CB8AC3E}">
        <p14:creationId xmlns:p14="http://schemas.microsoft.com/office/powerpoint/2010/main" val="150504843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fld id="{61230AA7-23FB-4287-AE5A-7F3006AFBB4A}" type="datetimeFigureOut">
              <a:rPr lang="en-US"/>
              <a:pPr>
                <a:defRPr/>
              </a:pPr>
              <a:t>3/3/2019</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70C57A48-572F-49F2-9A1C-A6700B23330D}" type="slidenum">
              <a:rPr lang="en-US"/>
              <a:pPr>
                <a:defRPr/>
              </a:pPr>
              <a:t>‹#›</a:t>
            </a:fld>
            <a:endParaRPr lang="en-US"/>
          </a:p>
        </p:txBody>
      </p:sp>
    </p:spTree>
    <p:extLst>
      <p:ext uri="{BB962C8B-B14F-4D97-AF65-F5344CB8AC3E}">
        <p14:creationId xmlns:p14="http://schemas.microsoft.com/office/powerpoint/2010/main" val="265122081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6AB8DF0F-0380-49D8-8539-61C7A4DDCB42}" type="datetimeFigureOut">
              <a:rPr lang="en-US"/>
              <a:pPr>
                <a:defRPr/>
              </a:pPr>
              <a:t>3/3/2019</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2C93FFA-FEF5-4F02-BF29-DE83214A4D3D}" type="slidenum">
              <a:rPr lang="en-US"/>
              <a:pPr>
                <a:defRPr/>
              </a:pPr>
              <a:t>‹#›</a:t>
            </a:fld>
            <a:endParaRPr lang="en-US"/>
          </a:p>
        </p:txBody>
      </p:sp>
    </p:spTree>
    <p:extLst>
      <p:ext uri="{BB962C8B-B14F-4D97-AF65-F5344CB8AC3E}">
        <p14:creationId xmlns:p14="http://schemas.microsoft.com/office/powerpoint/2010/main" val="273856886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637E295-A347-4511-8995-AAD2263E72E2}" type="datetimeFigureOut">
              <a:rPr lang="en-US"/>
              <a:pPr>
                <a:defRPr/>
              </a:pPr>
              <a:t>3/3/2019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6C84A81-7A59-4466-AF10-2274480B550E}" type="slidenum">
              <a:rPr lang="en-US"/>
              <a:pPr>
                <a:defRPr/>
              </a:pPr>
              <a:t>‹#›</a:t>
            </a:fld>
            <a:endParaRPr lang="en-US"/>
          </a:p>
        </p:txBody>
      </p:sp>
    </p:spTree>
    <p:extLst>
      <p:ext uri="{BB962C8B-B14F-4D97-AF65-F5344CB8AC3E}">
        <p14:creationId xmlns:p14="http://schemas.microsoft.com/office/powerpoint/2010/main" val="260111601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6217055E-C2B6-4BC8-B17B-30A639865A00}" type="datetimeFigureOut">
              <a:rPr lang="en-US"/>
              <a:pPr>
                <a:defRPr/>
              </a:pPr>
              <a:t>3/3/2019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1C8437E0-9E90-4298-B1B1-253A916AEE61}" type="slidenum">
              <a:rPr lang="en-US"/>
              <a:pPr>
                <a:defRPr/>
              </a:pPr>
              <a:t>‹#›</a:t>
            </a:fld>
            <a:endParaRPr lang="en-US"/>
          </a:p>
        </p:txBody>
      </p:sp>
    </p:spTree>
    <p:extLst>
      <p:ext uri="{BB962C8B-B14F-4D97-AF65-F5344CB8AC3E}">
        <p14:creationId xmlns:p14="http://schemas.microsoft.com/office/powerpoint/2010/main" val="282632740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E402184E-A4B3-4F4E-ADA1-D5C067A675F4}" type="datetimeFigureOut">
              <a:rPr lang="en-US"/>
              <a:pPr>
                <a:defRPr/>
              </a:pPr>
              <a:t>3/3/2019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A443F39C-CAD6-42ED-9EE7-DBBDC057548A}" type="slidenum">
              <a:rPr lang="en-US"/>
              <a:pPr>
                <a:defRPr/>
              </a:pPr>
              <a:t>‹#›</a:t>
            </a:fld>
            <a:endParaRPr lang="en-US"/>
          </a:p>
        </p:txBody>
      </p:sp>
    </p:spTree>
    <p:extLst>
      <p:ext uri="{BB962C8B-B14F-4D97-AF65-F5344CB8AC3E}">
        <p14:creationId xmlns:p14="http://schemas.microsoft.com/office/powerpoint/2010/main" val="130409318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07322315-40E6-41DF-9077-954512F569A7}" type="datetimeFigureOut">
              <a:rPr lang="en-US"/>
              <a:pPr>
                <a:defRPr/>
              </a:pPr>
              <a:t>3/3/2019</a:t>
            </a:fld>
            <a:endParaRPr lang="en-US"/>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EC7032F6-DC15-4700-A45A-4F6AF5CCD04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1" r:id="rId1"/>
    <p:sldLayoutId id="2147483725" r:id="rId2"/>
    <p:sldLayoutId id="2147483732" r:id="rId3"/>
    <p:sldLayoutId id="2147483726" r:id="rId4"/>
    <p:sldLayoutId id="2147483733" r:id="rId5"/>
    <p:sldLayoutId id="2147483727" r:id="rId6"/>
    <p:sldLayoutId id="2147483728" r:id="rId7"/>
    <p:sldLayoutId id="2147483734" r:id="rId8"/>
    <p:sldLayoutId id="2147483735" r:id="rId9"/>
    <p:sldLayoutId id="2147483729" r:id="rId10"/>
    <p:sldLayoutId id="2147483730" r:id="rId11"/>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FAC810"/>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D8F8C"/>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2438400"/>
            <a:ext cx="8333936" cy="1447800"/>
          </a:xfrm>
          <a:extLst/>
        </p:spPr>
        <p:txBody>
          <a:bodyPr>
            <a:normAutofit fontScale="90000"/>
          </a:bodyPr>
          <a:lstStyle/>
          <a:p>
            <a:pPr algn="ctr" eaLnBrk="1" fontAlgn="auto" hangingPunct="1">
              <a:spcAft>
                <a:spcPts val="0"/>
              </a:spcAft>
              <a:defRPr/>
            </a:pPr>
            <a:r>
              <a:rPr>
                <a:solidFill>
                  <a:srgbClr val="002060"/>
                </a:solidFill>
                <a:latin typeface="Lucida Fax" pitchFamily="18" charset="0"/>
              </a:rPr>
              <a:t>ESTABLISHMENT OF COLONIAL RULE</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04800" y="381000"/>
            <a:ext cx="8534400" cy="5745163"/>
          </a:xfrm>
        </p:spPr>
        <p:txBody>
          <a:bodyPr/>
          <a:lstStyle/>
          <a:p>
            <a:pPr marL="36512" indent="0" algn="ctr" eaLnBrk="1" hangingPunct="1">
              <a:buFont typeface="Wingdings 2" pitchFamily="18" charset="2"/>
              <a:buNone/>
              <a:defRPr/>
            </a:pPr>
            <a:r>
              <a:rPr lang="en-US" b="1" dirty="0"/>
              <a:t>The Anglo-German Agreement 1886</a:t>
            </a:r>
          </a:p>
          <a:p>
            <a:pPr marL="36512" indent="0" eaLnBrk="1" hangingPunct="1">
              <a:buFont typeface="Wingdings 2" pitchFamily="18" charset="2"/>
              <a:buNone/>
              <a:defRPr/>
            </a:pPr>
            <a:r>
              <a:rPr lang="en-US" b="1" dirty="0"/>
              <a:t>Terms</a:t>
            </a:r>
          </a:p>
          <a:p>
            <a:pPr marL="550862" indent="-514350" eaLnBrk="1" hangingPunct="1">
              <a:buFont typeface="+mj-lt"/>
              <a:buAutoNum type="arabicParenR"/>
              <a:defRPr/>
            </a:pPr>
            <a:r>
              <a:rPr lang="en-US" dirty="0"/>
              <a:t>The sultan of Zanzibar was given a 16km (</a:t>
            </a:r>
            <a:r>
              <a:rPr lang="en-US" dirty="0" err="1"/>
              <a:t>lOmile</a:t>
            </a:r>
            <a:r>
              <a:rPr lang="en-US" dirty="0"/>
              <a:t>) coastal strip and the offshore islands of pate, Mafia, Pemba, Zanzibar and </a:t>
            </a:r>
            <a:r>
              <a:rPr lang="en-US" dirty="0" err="1"/>
              <a:t>Lamu</a:t>
            </a:r>
            <a:endParaRPr lang="en-US" dirty="0"/>
          </a:p>
          <a:p>
            <a:pPr marL="550862" indent="-514350" eaLnBrk="1" hangingPunct="1">
              <a:buFont typeface="+mj-lt"/>
              <a:buAutoNum type="arabicParenR"/>
              <a:defRPr/>
            </a:pPr>
            <a:r>
              <a:rPr lang="en-US" dirty="0"/>
              <a:t>Germany got the territory between River </a:t>
            </a:r>
            <a:r>
              <a:rPr lang="en-US" dirty="0" err="1"/>
              <a:t>Umba</a:t>
            </a:r>
            <a:r>
              <a:rPr lang="en-US" dirty="0"/>
              <a:t> in the North and R. Ruvuma in the South </a:t>
            </a:r>
            <a:r>
              <a:rPr lang="en-US" dirty="0" err="1"/>
              <a:t>antl</a:t>
            </a:r>
            <a:r>
              <a:rPr lang="en-US" dirty="0"/>
              <a:t> </a:t>
            </a:r>
            <a:r>
              <a:rPr lang="en-US" dirty="0" err="1"/>
              <a:t>Witu</a:t>
            </a:r>
            <a:r>
              <a:rPr lang="en-US" dirty="0"/>
              <a:t> coastline.</a:t>
            </a:r>
          </a:p>
          <a:p>
            <a:pPr marL="550862" indent="-514350" eaLnBrk="1" hangingPunct="1">
              <a:buFont typeface="+mj-lt"/>
              <a:buAutoNum type="arabicParenR"/>
              <a:defRPr/>
            </a:pPr>
            <a:r>
              <a:rPr lang="en-US" dirty="0"/>
              <a:t>British got territory between north of River </a:t>
            </a:r>
            <a:r>
              <a:rPr lang="en-US" dirty="0" err="1"/>
              <a:t>Umba</a:t>
            </a:r>
            <a:r>
              <a:rPr lang="en-US" dirty="0"/>
              <a:t> stretching up to River Juba in the north.</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anim calcmode="lin" valueType="num">
                                      <p:cBhvr additive="base">
                                        <p:cTn id="11"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anim calcmode="lin" valueType="num">
                                      <p:cBhvr additive="base">
                                        <p:cTn id="15"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36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 calcmode="lin" valueType="num">
                                      <p:cBhvr additive="base">
                                        <p:cTn id="19"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anim calcmode="lin" valueType="num">
                                      <p:cBhvr additive="base">
                                        <p:cTn id="23"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6553200"/>
          </a:xfrm>
        </p:spPr>
        <p:txBody>
          <a:bodyPr/>
          <a:lstStyle/>
          <a:p>
            <a:pPr marL="36512" indent="0" eaLnBrk="1" hangingPunct="1">
              <a:buFont typeface="Wingdings 2" pitchFamily="18" charset="2"/>
              <a:buNone/>
              <a:defRPr/>
            </a:pPr>
            <a:r>
              <a:rPr lang="en-US" sz="2400" b="1" dirty="0"/>
              <a:t>The Anglo-German Agreement 1890/</a:t>
            </a:r>
            <a:r>
              <a:rPr lang="en-US" sz="2400" b="1" dirty="0" err="1"/>
              <a:t>Heligoland</a:t>
            </a:r>
            <a:r>
              <a:rPr lang="en-US" sz="2400" b="1" dirty="0"/>
              <a:t> Treaty</a:t>
            </a:r>
          </a:p>
          <a:p>
            <a:pPr marL="36512" indent="0" eaLnBrk="1" hangingPunct="1">
              <a:buFont typeface="Wingdings 2" pitchFamily="18" charset="2"/>
              <a:buNone/>
              <a:defRPr/>
            </a:pPr>
            <a:r>
              <a:rPr lang="en-US" sz="2800" b="1" dirty="0"/>
              <a:t>Terms</a:t>
            </a:r>
          </a:p>
          <a:p>
            <a:pPr marL="550862" indent="-514350" eaLnBrk="1" hangingPunct="1">
              <a:buFont typeface="+mj-lt"/>
              <a:buAutoNum type="arabicPeriod"/>
              <a:defRPr/>
            </a:pPr>
            <a:r>
              <a:rPr lang="en-US" sz="2800" dirty="0">
                <a:latin typeface="Times New Roman" pitchFamily="18" charset="0"/>
                <a:cs typeface="Times New Roman" pitchFamily="18" charset="0"/>
              </a:rPr>
              <a:t>Uganda was confirmed as a British sphere of influence. The western boundary was defined</a:t>
            </a:r>
          </a:p>
          <a:p>
            <a:pPr marL="550862" indent="-514350" eaLnBrk="1" hangingPunct="1">
              <a:buFont typeface="+mj-lt"/>
              <a:buAutoNum type="arabicPeriod"/>
              <a:defRPr/>
            </a:pPr>
            <a:r>
              <a:rPr lang="en-US" sz="2800" dirty="0">
                <a:latin typeface="Times New Roman" pitchFamily="18" charset="0"/>
                <a:cs typeface="Times New Roman" pitchFamily="18" charset="0"/>
              </a:rPr>
              <a:t>Germany abandoned her claim over </a:t>
            </a:r>
            <a:r>
              <a:rPr lang="en-US" sz="2800" dirty="0" err="1">
                <a:latin typeface="Times New Roman" pitchFamily="18" charset="0"/>
                <a:cs typeface="Times New Roman" pitchFamily="18" charset="0"/>
              </a:rPr>
              <a:t>Witu</a:t>
            </a:r>
            <a:r>
              <a:rPr lang="en-US" sz="2800" dirty="0">
                <a:latin typeface="Times New Roman" pitchFamily="18" charset="0"/>
                <a:cs typeface="Times New Roman" pitchFamily="18" charset="0"/>
              </a:rPr>
              <a:t> and agreed that the British to take Pemba and Zanzibar</a:t>
            </a:r>
          </a:p>
          <a:p>
            <a:pPr marL="550862" indent="-514350" eaLnBrk="1" hangingPunct="1">
              <a:buFont typeface="+mj-lt"/>
              <a:buAutoNum type="arabicPeriod"/>
              <a:defRPr/>
            </a:pPr>
            <a:r>
              <a:rPr lang="en-US" sz="2800" dirty="0">
                <a:latin typeface="Times New Roman" pitchFamily="18" charset="0"/>
                <a:cs typeface="Times New Roman" pitchFamily="18" charset="0"/>
              </a:rPr>
              <a:t>The sultan was left with a 16km coastal strip.</a:t>
            </a:r>
          </a:p>
          <a:p>
            <a:pPr marL="550862" indent="-514350" eaLnBrk="1" hangingPunct="1">
              <a:buFont typeface="+mj-lt"/>
              <a:buAutoNum type="arabicPeriod"/>
              <a:defRPr/>
            </a:pPr>
            <a:r>
              <a:rPr lang="en-US" sz="2800" dirty="0">
                <a:latin typeface="Times New Roman" pitchFamily="18" charset="0"/>
                <a:cs typeface="Times New Roman" pitchFamily="18" charset="0"/>
              </a:rPr>
              <a:t>Germany got a strip of land on L. Tanganyika (from Britain) and the coastal region of Tanganyika which she purchased from the Sultan.</a:t>
            </a:r>
          </a:p>
          <a:p>
            <a:pPr marL="550862" indent="-514350" eaLnBrk="1" hangingPunct="1">
              <a:buFont typeface="+mj-lt"/>
              <a:buAutoNum type="arabicPeriod"/>
              <a:defRPr/>
            </a:pPr>
            <a:r>
              <a:rPr lang="en-US" sz="2800" dirty="0">
                <a:latin typeface="Times New Roman" pitchFamily="18" charset="0"/>
                <a:cs typeface="Times New Roman" pitchFamily="18" charset="0"/>
              </a:rPr>
              <a:t>Britain surrendered the North sea Island of </a:t>
            </a:r>
            <a:r>
              <a:rPr lang="en-US" sz="2800" dirty="0" err="1">
                <a:latin typeface="Times New Roman" pitchFamily="18" charset="0"/>
                <a:cs typeface="Times New Roman" pitchFamily="18" charset="0"/>
              </a:rPr>
              <a:t>Heligoland</a:t>
            </a:r>
            <a:r>
              <a:rPr lang="en-US" sz="2800" dirty="0">
                <a:latin typeface="Times New Roman" pitchFamily="18" charset="0"/>
                <a:cs typeface="Times New Roman" pitchFamily="18" charset="0"/>
              </a:rPr>
              <a:t> to Germany for whom it was of strategic importance</a:t>
            </a:r>
          </a:p>
          <a:p>
            <a:pPr marL="550862" indent="-514350" eaLnBrk="1" hangingPunct="1">
              <a:buFont typeface="+mj-lt"/>
              <a:buAutoNum type="arabicPeriod"/>
              <a:defRPr/>
            </a:pPr>
            <a:r>
              <a:rPr lang="en-US" sz="2800" dirty="0">
                <a:latin typeface="Times New Roman" pitchFamily="18" charset="0"/>
                <a:cs typeface="Times New Roman" pitchFamily="18" charset="0"/>
              </a:rPr>
              <a:t>Uganda fell under British sphere of influence and Tanganyika under the Germans.</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152400" y="228600"/>
            <a:ext cx="8839200" cy="6629400"/>
          </a:xfrm>
        </p:spPr>
        <p:txBody>
          <a:bodyPr/>
          <a:lstStyle/>
          <a:p>
            <a:pPr marL="36512" indent="0" algn="ctr">
              <a:buFont typeface="Wingdings 2" pitchFamily="18" charset="2"/>
              <a:buNone/>
              <a:defRPr/>
            </a:pPr>
            <a:r>
              <a:rPr lang="en-US" dirty="0"/>
              <a:t>British Occupation of Kenya</a:t>
            </a:r>
          </a:p>
          <a:p>
            <a:pPr marL="36512" indent="0">
              <a:buFont typeface="Wingdings 2" pitchFamily="18" charset="2"/>
              <a:buNone/>
              <a:defRPr/>
            </a:pPr>
            <a:r>
              <a:rPr lang="en-US" sz="2800" dirty="0">
                <a:latin typeface="Times New Roman" pitchFamily="18" charset="0"/>
                <a:cs typeface="Times New Roman" pitchFamily="18" charset="0"/>
              </a:rPr>
              <a:t>Company Rule</a:t>
            </a:r>
          </a:p>
          <a:p>
            <a:pPr>
              <a:buFont typeface="Wingdings" pitchFamily="2" charset="2"/>
              <a:buChar char="Ø"/>
              <a:defRPr/>
            </a:pPr>
            <a:r>
              <a:rPr lang="en-US" sz="2800" dirty="0">
                <a:latin typeface="Times New Roman" pitchFamily="18" charset="0"/>
                <a:cs typeface="Times New Roman" pitchFamily="18" charset="0"/>
              </a:rPr>
              <a:t>Administration was in the hands of commer­cial companies, that is </a:t>
            </a:r>
            <a:r>
              <a:rPr lang="en-US" sz="2800" dirty="0" err="1">
                <a:latin typeface="Times New Roman" pitchFamily="18" charset="0"/>
                <a:cs typeface="Times New Roman" pitchFamily="18" charset="0"/>
              </a:rPr>
              <a:t>IBEAco</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GEAco</a:t>
            </a:r>
            <a:r>
              <a:rPr lang="en-US" sz="2800" dirty="0">
                <a:latin typeface="Times New Roman" pitchFamily="18" charset="0"/>
                <a:cs typeface="Times New Roman" pitchFamily="18" charset="0"/>
              </a:rPr>
              <a:t>.</a:t>
            </a:r>
          </a:p>
          <a:p>
            <a:pPr>
              <a:buFont typeface="Wingdings" pitchFamily="2" charset="2"/>
              <a:buChar char="Ø"/>
              <a:defRPr/>
            </a:pPr>
            <a:r>
              <a:rPr lang="en-US" sz="2800" dirty="0">
                <a:latin typeface="Times New Roman" pitchFamily="18" charset="0"/>
                <a:cs typeface="Times New Roman" pitchFamily="18" charset="0"/>
              </a:rPr>
              <a:t>They were given the charter in 1888.</a:t>
            </a:r>
          </a:p>
          <a:p>
            <a:pPr marL="36512" indent="0">
              <a:buFont typeface="Wingdings 2" pitchFamily="18" charset="2"/>
              <a:buNone/>
              <a:defRPr/>
            </a:pPr>
            <a:endParaRPr lang="en-US" sz="1200" dirty="0">
              <a:latin typeface="Times New Roman" pitchFamily="18" charset="0"/>
              <a:cs typeface="Times New Roman" pitchFamily="18" charset="0"/>
            </a:endParaRPr>
          </a:p>
          <a:p>
            <a:pPr marL="36512" indent="0">
              <a:buFont typeface="Wingdings 2" pitchFamily="18" charset="2"/>
              <a:buNone/>
              <a:defRPr/>
            </a:pPr>
            <a:r>
              <a:rPr lang="en-US" sz="2800" dirty="0">
                <a:latin typeface="Times New Roman" pitchFamily="18" charset="0"/>
                <a:cs typeface="Times New Roman" pitchFamily="18" charset="0"/>
              </a:rPr>
              <a:t>Duties of the company</a:t>
            </a:r>
          </a:p>
          <a:p>
            <a:pPr marL="550862" indent="-514350">
              <a:buFont typeface="+mj-lt"/>
              <a:buAutoNum type="arabicParenR"/>
              <a:defRPr/>
            </a:pPr>
            <a:r>
              <a:rPr lang="en-US" sz="2800" dirty="0">
                <a:latin typeface="Times New Roman" pitchFamily="18" charset="0"/>
                <a:cs typeface="Times New Roman" pitchFamily="18" charset="0"/>
              </a:rPr>
              <a:t>To establish political authority in the area</a:t>
            </a:r>
          </a:p>
          <a:p>
            <a:pPr marL="550862" indent="-514350">
              <a:buFont typeface="+mj-lt"/>
              <a:buAutoNum type="arabicParenR"/>
              <a:defRPr/>
            </a:pPr>
            <a:r>
              <a:rPr lang="en-US" sz="2800" dirty="0">
                <a:latin typeface="Times New Roman" pitchFamily="18" charset="0"/>
                <a:cs typeface="Times New Roman" pitchFamily="18" charset="0"/>
              </a:rPr>
              <a:t>Maintain general order and security</a:t>
            </a:r>
          </a:p>
          <a:p>
            <a:pPr marL="550862" indent="-514350">
              <a:buFont typeface="+mj-lt"/>
              <a:buAutoNum type="arabicParenR"/>
              <a:defRPr/>
            </a:pPr>
            <a:r>
              <a:rPr lang="en-US" sz="2800" dirty="0">
                <a:latin typeface="Times New Roman" pitchFamily="18" charset="0"/>
                <a:cs typeface="Times New Roman" pitchFamily="18" charset="0"/>
              </a:rPr>
              <a:t>Develop and regulate trade by facilitating move­ment of goods and people between the coast and interior</a:t>
            </a:r>
          </a:p>
          <a:p>
            <a:pPr marL="550862" indent="-514350">
              <a:buFont typeface="+mj-lt"/>
              <a:buAutoNum type="arabicParenR"/>
              <a:defRPr/>
            </a:pPr>
            <a:r>
              <a:rPr lang="en-US" sz="2800" dirty="0">
                <a:latin typeface="Times New Roman" pitchFamily="18" charset="0"/>
                <a:cs typeface="Times New Roman" pitchFamily="18" charset="0"/>
              </a:rPr>
              <a:t>Collect taxes and institute custom duty</a:t>
            </a:r>
          </a:p>
          <a:p>
            <a:pPr marL="550862" indent="-514350">
              <a:buFont typeface="+mj-lt"/>
              <a:buAutoNum type="arabicParenR"/>
              <a:defRPr/>
            </a:pPr>
            <a:r>
              <a:rPr lang="en-US" sz="2800" dirty="0">
                <a:latin typeface="Times New Roman" pitchFamily="18" charset="0"/>
                <a:cs typeface="Times New Roman" pitchFamily="18" charset="0"/>
              </a:rPr>
              <a:t>Develop and civilize the local people.</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10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741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7411">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7411">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p:cTn id="13" dur="10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7411">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17411">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17411">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p:cTn id="19" dur="10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7411">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17411">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17411">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p:cTn id="25" dur="10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7411">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17411">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17411">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17411">
                                            <p:txEl>
                                              <p:pRg st="5" end="5"/>
                                            </p:txEl>
                                          </p:spTgt>
                                        </p:tgtEl>
                                        <p:attrNameLst>
                                          <p:attrName>style.visibility</p:attrName>
                                        </p:attrNameLst>
                                      </p:cBhvr>
                                      <p:to>
                                        <p:strVal val="visible"/>
                                      </p:to>
                                    </p:set>
                                    <p:anim calcmode="lin" valueType="num">
                                      <p:cBhvr>
                                        <p:cTn id="31" dur="1000" fill="hold"/>
                                        <p:tgtEl>
                                          <p:spTgt spid="17411">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17411">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17411">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17411">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 calcmode="lin" valueType="num">
                                      <p:cBhvr>
                                        <p:cTn id="37" dur="1000" fill="hold"/>
                                        <p:tgtEl>
                                          <p:spTgt spid="17411">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17411">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17411">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17411">
                                            <p:txEl>
                                              <p:pRg st="6" end="6"/>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17411">
                                            <p:txEl>
                                              <p:pRg st="7" end="7"/>
                                            </p:txEl>
                                          </p:spTgt>
                                        </p:tgtEl>
                                        <p:attrNameLst>
                                          <p:attrName>style.visibility</p:attrName>
                                        </p:attrNameLst>
                                      </p:cBhvr>
                                      <p:to>
                                        <p:strVal val="visible"/>
                                      </p:to>
                                    </p:set>
                                    <p:anim calcmode="lin" valueType="num">
                                      <p:cBhvr>
                                        <p:cTn id="43" dur="1000" fill="hold"/>
                                        <p:tgtEl>
                                          <p:spTgt spid="17411">
                                            <p:txEl>
                                              <p:pRg st="7" end="7"/>
                                            </p:txEl>
                                          </p:spTgt>
                                        </p:tgtEl>
                                        <p:attrNameLst>
                                          <p:attrName>ppt_w</p:attrName>
                                        </p:attrNameLst>
                                      </p:cBhvr>
                                      <p:tavLst>
                                        <p:tav tm="0">
                                          <p:val>
                                            <p:fltVal val="0"/>
                                          </p:val>
                                        </p:tav>
                                        <p:tav tm="100000">
                                          <p:val>
                                            <p:strVal val="#ppt_w"/>
                                          </p:val>
                                        </p:tav>
                                      </p:tavLst>
                                    </p:anim>
                                    <p:anim calcmode="lin" valueType="num">
                                      <p:cBhvr>
                                        <p:cTn id="44" dur="1000" fill="hold"/>
                                        <p:tgtEl>
                                          <p:spTgt spid="17411">
                                            <p:txEl>
                                              <p:pRg st="7" end="7"/>
                                            </p:txEl>
                                          </p:spTgt>
                                        </p:tgtEl>
                                        <p:attrNameLst>
                                          <p:attrName>ppt_h</p:attrName>
                                        </p:attrNameLst>
                                      </p:cBhvr>
                                      <p:tavLst>
                                        <p:tav tm="0">
                                          <p:val>
                                            <p:fltVal val="0"/>
                                          </p:val>
                                        </p:tav>
                                        <p:tav tm="100000">
                                          <p:val>
                                            <p:strVal val="#ppt_h"/>
                                          </p:val>
                                        </p:tav>
                                      </p:tavLst>
                                    </p:anim>
                                    <p:anim calcmode="lin" valueType="num">
                                      <p:cBhvr>
                                        <p:cTn id="45" dur="1000" fill="hold"/>
                                        <p:tgtEl>
                                          <p:spTgt spid="17411">
                                            <p:txEl>
                                              <p:pRg st="7" end="7"/>
                                            </p:txEl>
                                          </p:spTgt>
                                        </p:tgtEl>
                                        <p:attrNameLst>
                                          <p:attrName>style.rotation</p:attrName>
                                        </p:attrNameLst>
                                      </p:cBhvr>
                                      <p:tavLst>
                                        <p:tav tm="0">
                                          <p:val>
                                            <p:fltVal val="90"/>
                                          </p:val>
                                        </p:tav>
                                        <p:tav tm="100000">
                                          <p:val>
                                            <p:fltVal val="0"/>
                                          </p:val>
                                        </p:tav>
                                      </p:tavLst>
                                    </p:anim>
                                    <p:animEffect transition="in" filter="fade">
                                      <p:cBhvr>
                                        <p:cTn id="46" dur="1000"/>
                                        <p:tgtEl>
                                          <p:spTgt spid="17411">
                                            <p:txEl>
                                              <p:pRg st="7" end="7"/>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17411">
                                            <p:txEl>
                                              <p:pRg st="8" end="8"/>
                                            </p:txEl>
                                          </p:spTgt>
                                        </p:tgtEl>
                                        <p:attrNameLst>
                                          <p:attrName>style.visibility</p:attrName>
                                        </p:attrNameLst>
                                      </p:cBhvr>
                                      <p:to>
                                        <p:strVal val="visible"/>
                                      </p:to>
                                    </p:set>
                                    <p:anim calcmode="lin" valueType="num">
                                      <p:cBhvr>
                                        <p:cTn id="49" dur="1000" fill="hold"/>
                                        <p:tgtEl>
                                          <p:spTgt spid="17411">
                                            <p:txEl>
                                              <p:pRg st="8" end="8"/>
                                            </p:txEl>
                                          </p:spTgt>
                                        </p:tgtEl>
                                        <p:attrNameLst>
                                          <p:attrName>ppt_w</p:attrName>
                                        </p:attrNameLst>
                                      </p:cBhvr>
                                      <p:tavLst>
                                        <p:tav tm="0">
                                          <p:val>
                                            <p:fltVal val="0"/>
                                          </p:val>
                                        </p:tav>
                                        <p:tav tm="100000">
                                          <p:val>
                                            <p:strVal val="#ppt_w"/>
                                          </p:val>
                                        </p:tav>
                                      </p:tavLst>
                                    </p:anim>
                                    <p:anim calcmode="lin" valueType="num">
                                      <p:cBhvr>
                                        <p:cTn id="50" dur="1000" fill="hold"/>
                                        <p:tgtEl>
                                          <p:spTgt spid="17411">
                                            <p:txEl>
                                              <p:pRg st="8" end="8"/>
                                            </p:txEl>
                                          </p:spTgt>
                                        </p:tgtEl>
                                        <p:attrNameLst>
                                          <p:attrName>ppt_h</p:attrName>
                                        </p:attrNameLst>
                                      </p:cBhvr>
                                      <p:tavLst>
                                        <p:tav tm="0">
                                          <p:val>
                                            <p:fltVal val="0"/>
                                          </p:val>
                                        </p:tav>
                                        <p:tav tm="100000">
                                          <p:val>
                                            <p:strVal val="#ppt_h"/>
                                          </p:val>
                                        </p:tav>
                                      </p:tavLst>
                                    </p:anim>
                                    <p:anim calcmode="lin" valueType="num">
                                      <p:cBhvr>
                                        <p:cTn id="51" dur="1000" fill="hold"/>
                                        <p:tgtEl>
                                          <p:spTgt spid="17411">
                                            <p:txEl>
                                              <p:pRg st="8" end="8"/>
                                            </p:txEl>
                                          </p:spTgt>
                                        </p:tgtEl>
                                        <p:attrNameLst>
                                          <p:attrName>style.rotation</p:attrName>
                                        </p:attrNameLst>
                                      </p:cBhvr>
                                      <p:tavLst>
                                        <p:tav tm="0">
                                          <p:val>
                                            <p:fltVal val="90"/>
                                          </p:val>
                                        </p:tav>
                                        <p:tav tm="100000">
                                          <p:val>
                                            <p:fltVal val="0"/>
                                          </p:val>
                                        </p:tav>
                                      </p:tavLst>
                                    </p:anim>
                                    <p:animEffect transition="in" filter="fade">
                                      <p:cBhvr>
                                        <p:cTn id="52" dur="1000"/>
                                        <p:tgtEl>
                                          <p:spTgt spid="17411">
                                            <p:txEl>
                                              <p:pRg st="8" end="8"/>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17411">
                                            <p:txEl>
                                              <p:pRg st="9" end="9"/>
                                            </p:txEl>
                                          </p:spTgt>
                                        </p:tgtEl>
                                        <p:attrNameLst>
                                          <p:attrName>style.visibility</p:attrName>
                                        </p:attrNameLst>
                                      </p:cBhvr>
                                      <p:to>
                                        <p:strVal val="visible"/>
                                      </p:to>
                                    </p:set>
                                    <p:anim calcmode="lin" valueType="num">
                                      <p:cBhvr>
                                        <p:cTn id="55" dur="1000" fill="hold"/>
                                        <p:tgtEl>
                                          <p:spTgt spid="17411">
                                            <p:txEl>
                                              <p:pRg st="9" end="9"/>
                                            </p:txEl>
                                          </p:spTgt>
                                        </p:tgtEl>
                                        <p:attrNameLst>
                                          <p:attrName>ppt_w</p:attrName>
                                        </p:attrNameLst>
                                      </p:cBhvr>
                                      <p:tavLst>
                                        <p:tav tm="0">
                                          <p:val>
                                            <p:fltVal val="0"/>
                                          </p:val>
                                        </p:tav>
                                        <p:tav tm="100000">
                                          <p:val>
                                            <p:strVal val="#ppt_w"/>
                                          </p:val>
                                        </p:tav>
                                      </p:tavLst>
                                    </p:anim>
                                    <p:anim calcmode="lin" valueType="num">
                                      <p:cBhvr>
                                        <p:cTn id="56" dur="1000" fill="hold"/>
                                        <p:tgtEl>
                                          <p:spTgt spid="17411">
                                            <p:txEl>
                                              <p:pRg st="9" end="9"/>
                                            </p:txEl>
                                          </p:spTgt>
                                        </p:tgtEl>
                                        <p:attrNameLst>
                                          <p:attrName>ppt_h</p:attrName>
                                        </p:attrNameLst>
                                      </p:cBhvr>
                                      <p:tavLst>
                                        <p:tav tm="0">
                                          <p:val>
                                            <p:fltVal val="0"/>
                                          </p:val>
                                        </p:tav>
                                        <p:tav tm="100000">
                                          <p:val>
                                            <p:strVal val="#ppt_h"/>
                                          </p:val>
                                        </p:tav>
                                      </p:tavLst>
                                    </p:anim>
                                    <p:anim calcmode="lin" valueType="num">
                                      <p:cBhvr>
                                        <p:cTn id="57" dur="1000" fill="hold"/>
                                        <p:tgtEl>
                                          <p:spTgt spid="17411">
                                            <p:txEl>
                                              <p:pRg st="9" end="9"/>
                                            </p:txEl>
                                          </p:spTgt>
                                        </p:tgtEl>
                                        <p:attrNameLst>
                                          <p:attrName>style.rotation</p:attrName>
                                        </p:attrNameLst>
                                      </p:cBhvr>
                                      <p:tavLst>
                                        <p:tav tm="0">
                                          <p:val>
                                            <p:fltVal val="90"/>
                                          </p:val>
                                        </p:tav>
                                        <p:tav tm="100000">
                                          <p:val>
                                            <p:fltVal val="0"/>
                                          </p:val>
                                        </p:tav>
                                      </p:tavLst>
                                    </p:anim>
                                    <p:animEffect transition="in" filter="fade">
                                      <p:cBhvr>
                                        <p:cTn id="58" dur="1000"/>
                                        <p:tgtEl>
                                          <p:spTgt spid="17411">
                                            <p:txEl>
                                              <p:pRg st="9" end="9"/>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17411">
                                            <p:txEl>
                                              <p:pRg st="10" end="10"/>
                                            </p:txEl>
                                          </p:spTgt>
                                        </p:tgtEl>
                                        <p:attrNameLst>
                                          <p:attrName>style.visibility</p:attrName>
                                        </p:attrNameLst>
                                      </p:cBhvr>
                                      <p:to>
                                        <p:strVal val="visible"/>
                                      </p:to>
                                    </p:set>
                                    <p:anim calcmode="lin" valueType="num">
                                      <p:cBhvr>
                                        <p:cTn id="61" dur="1000" fill="hold"/>
                                        <p:tgtEl>
                                          <p:spTgt spid="17411">
                                            <p:txEl>
                                              <p:pRg st="10" end="10"/>
                                            </p:txEl>
                                          </p:spTgt>
                                        </p:tgtEl>
                                        <p:attrNameLst>
                                          <p:attrName>ppt_w</p:attrName>
                                        </p:attrNameLst>
                                      </p:cBhvr>
                                      <p:tavLst>
                                        <p:tav tm="0">
                                          <p:val>
                                            <p:fltVal val="0"/>
                                          </p:val>
                                        </p:tav>
                                        <p:tav tm="100000">
                                          <p:val>
                                            <p:strVal val="#ppt_w"/>
                                          </p:val>
                                        </p:tav>
                                      </p:tavLst>
                                    </p:anim>
                                    <p:anim calcmode="lin" valueType="num">
                                      <p:cBhvr>
                                        <p:cTn id="62" dur="1000" fill="hold"/>
                                        <p:tgtEl>
                                          <p:spTgt spid="17411">
                                            <p:txEl>
                                              <p:pRg st="10" end="10"/>
                                            </p:txEl>
                                          </p:spTgt>
                                        </p:tgtEl>
                                        <p:attrNameLst>
                                          <p:attrName>ppt_h</p:attrName>
                                        </p:attrNameLst>
                                      </p:cBhvr>
                                      <p:tavLst>
                                        <p:tav tm="0">
                                          <p:val>
                                            <p:fltVal val="0"/>
                                          </p:val>
                                        </p:tav>
                                        <p:tav tm="100000">
                                          <p:val>
                                            <p:strVal val="#ppt_h"/>
                                          </p:val>
                                        </p:tav>
                                      </p:tavLst>
                                    </p:anim>
                                    <p:anim calcmode="lin" valueType="num">
                                      <p:cBhvr>
                                        <p:cTn id="63" dur="1000" fill="hold"/>
                                        <p:tgtEl>
                                          <p:spTgt spid="17411">
                                            <p:txEl>
                                              <p:pRg st="10" end="10"/>
                                            </p:txEl>
                                          </p:spTgt>
                                        </p:tgtEl>
                                        <p:attrNameLst>
                                          <p:attrName>style.rotation</p:attrName>
                                        </p:attrNameLst>
                                      </p:cBhvr>
                                      <p:tavLst>
                                        <p:tav tm="0">
                                          <p:val>
                                            <p:fltVal val="90"/>
                                          </p:val>
                                        </p:tav>
                                        <p:tav tm="100000">
                                          <p:val>
                                            <p:fltVal val="0"/>
                                          </p:val>
                                        </p:tav>
                                      </p:tavLst>
                                    </p:anim>
                                    <p:animEffect transition="in" filter="fade">
                                      <p:cBhvr>
                                        <p:cTn id="64" dur="1000"/>
                                        <p:tgtEl>
                                          <p:spTgt spid="174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5821363"/>
          </a:xfrm>
        </p:spPr>
        <p:txBody>
          <a:bodyPr/>
          <a:lstStyle/>
          <a:p>
            <a:pPr marL="36512" indent="0" algn="ctr">
              <a:buFont typeface="Wingdings 2" pitchFamily="18" charset="2"/>
              <a:buNone/>
              <a:defRPr/>
            </a:pPr>
            <a:r>
              <a:rPr lang="en-US" b="1" dirty="0"/>
              <a:t>Achievements of IBEA</a:t>
            </a:r>
          </a:p>
          <a:p>
            <a:pPr marL="550862" indent="-514350">
              <a:buFont typeface="+mj-lt"/>
              <a:buAutoNum type="arabicParenR"/>
              <a:defRPr/>
            </a:pPr>
            <a:r>
              <a:rPr lang="en-US" dirty="0">
                <a:latin typeface="Times New Roman" pitchFamily="18" charset="0"/>
                <a:cs typeface="Times New Roman" pitchFamily="18" charset="0"/>
              </a:rPr>
              <a:t>It quelled local aggression in the British colo­nies e.g. </a:t>
            </a:r>
            <a:r>
              <a:rPr lang="en-US" dirty="0" err="1">
                <a:latin typeface="Times New Roman" pitchFamily="18" charset="0"/>
                <a:cs typeface="Times New Roman" pitchFamily="18" charset="0"/>
              </a:rPr>
              <a:t>Maasai</a:t>
            </a:r>
            <a:r>
              <a:rPr lang="en-US" dirty="0">
                <a:latin typeface="Times New Roman" pitchFamily="18" charset="0"/>
                <a:cs typeface="Times New Roman" pitchFamily="18" charset="0"/>
              </a:rPr>
              <a:t>, Nandi and </a:t>
            </a:r>
            <a:r>
              <a:rPr lang="en-US" dirty="0" err="1">
                <a:latin typeface="Times New Roman" pitchFamily="18" charset="0"/>
                <a:cs typeface="Times New Roman" pitchFamily="18" charset="0"/>
              </a:rPr>
              <a:t>Akamba</a:t>
            </a:r>
            <a:endParaRPr lang="en-US" dirty="0">
              <a:latin typeface="Times New Roman" pitchFamily="18" charset="0"/>
              <a:cs typeface="Times New Roman" pitchFamily="18" charset="0"/>
            </a:endParaRPr>
          </a:p>
          <a:p>
            <a:pPr marL="550862" indent="-514350">
              <a:buFont typeface="+mj-lt"/>
              <a:buAutoNum type="arabicParenR"/>
              <a:defRPr/>
            </a:pPr>
            <a:r>
              <a:rPr lang="en-US" dirty="0" err="1">
                <a:latin typeface="Times New Roman" pitchFamily="18" charset="0"/>
                <a:cs typeface="Times New Roman" pitchFamily="18" charset="0"/>
              </a:rPr>
              <a:t>IBEAco</a:t>
            </a:r>
            <a:r>
              <a:rPr lang="en-US" dirty="0">
                <a:latin typeface="Times New Roman" pitchFamily="18" charset="0"/>
                <a:cs typeface="Times New Roman" pitchFamily="18" charset="0"/>
              </a:rPr>
              <a:t> laid the basis for colonial administra­tion by establishing forts e.g. </a:t>
            </a:r>
            <a:r>
              <a:rPr lang="en-US" dirty="0" err="1">
                <a:latin typeface="Times New Roman" pitchFamily="18" charset="0"/>
                <a:cs typeface="Times New Roman" pitchFamily="18" charset="0"/>
              </a:rPr>
              <a:t>Kibwezi</a:t>
            </a:r>
            <a:r>
              <a:rPr lang="en-US" dirty="0">
                <a:latin typeface="Times New Roman" pitchFamily="18" charset="0"/>
                <a:cs typeface="Times New Roman" pitchFamily="18" charset="0"/>
              </a:rPr>
              <a:t>, Fort Smith, </a:t>
            </a:r>
            <a:r>
              <a:rPr lang="en-US" dirty="0" err="1">
                <a:latin typeface="Times New Roman" pitchFamily="18" charset="0"/>
                <a:cs typeface="Times New Roman" pitchFamily="18" charset="0"/>
              </a:rPr>
              <a:t>Dagoretti</a:t>
            </a:r>
            <a:r>
              <a:rPr lang="en-US" dirty="0">
                <a:latin typeface="Times New Roman" pitchFamily="18" charset="0"/>
                <a:cs typeface="Times New Roman" pitchFamily="18" charset="0"/>
              </a:rPr>
              <a:t> etc.</a:t>
            </a:r>
          </a:p>
          <a:p>
            <a:pPr marL="550862" indent="-514350">
              <a:buFont typeface="+mj-lt"/>
              <a:buAutoNum type="arabicParenR"/>
              <a:defRPr/>
            </a:pPr>
            <a:r>
              <a:rPr lang="en-US" dirty="0">
                <a:latin typeface="Times New Roman" pitchFamily="18" charset="0"/>
                <a:cs typeface="Times New Roman" pitchFamily="18" charset="0"/>
              </a:rPr>
              <a:t>It developed rubber industry along the coast and interior</a:t>
            </a:r>
          </a:p>
          <a:p>
            <a:pPr marL="550862" indent="-514350">
              <a:buFont typeface="+mj-lt"/>
              <a:buAutoNum type="arabicParenR"/>
              <a:defRPr/>
            </a:pPr>
            <a:r>
              <a:rPr lang="en-US" dirty="0">
                <a:latin typeface="Times New Roman" pitchFamily="18" charset="0"/>
                <a:cs typeface="Times New Roman" pitchFamily="18" charset="0"/>
              </a:rPr>
              <a:t>It secured freedom of several slaves</a:t>
            </a:r>
          </a:p>
          <a:p>
            <a:pPr marL="550862" indent="-514350">
              <a:buFont typeface="+mj-lt"/>
              <a:buAutoNum type="arabicParenR"/>
              <a:defRPr/>
            </a:pPr>
            <a:r>
              <a:rPr lang="en-US" dirty="0">
                <a:latin typeface="Times New Roman" pitchFamily="18" charset="0"/>
                <a:cs typeface="Times New Roman" pitchFamily="18" charset="0"/>
              </a:rPr>
              <a:t>IBEA pioneered building of roads e.g. </a:t>
            </a:r>
            <a:r>
              <a:rPr lang="en-US" dirty="0" err="1">
                <a:latin typeface="Times New Roman" pitchFamily="18" charset="0"/>
                <a:cs typeface="Times New Roman" pitchFamily="18" charset="0"/>
              </a:rPr>
              <a:t>sclater's</a:t>
            </a:r>
            <a:r>
              <a:rPr lang="en-US" dirty="0">
                <a:latin typeface="Times New Roman" pitchFamily="18" charset="0"/>
                <a:cs typeface="Times New Roman" pitchFamily="18" charset="0"/>
              </a:rPr>
              <a:t> road between </a:t>
            </a:r>
            <a:r>
              <a:rPr lang="en-US" dirty="0" err="1">
                <a:latin typeface="Times New Roman" pitchFamily="18" charset="0"/>
                <a:cs typeface="Times New Roman" pitchFamily="18" charset="0"/>
              </a:rPr>
              <a:t>Kibwezi</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Busia</a:t>
            </a:r>
            <a:r>
              <a:rPr lang="en-US" dirty="0">
                <a:latin typeface="Times New Roman" pitchFamily="18" charset="0"/>
                <a:cs typeface="Times New Roman" pitchFamily="18" charset="0"/>
              </a:rPr>
              <a:t> in 1894.</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81800"/>
          </a:xfrm>
        </p:spPr>
        <p:txBody>
          <a:bodyPr/>
          <a:lstStyle/>
          <a:p>
            <a:pPr marL="36512" indent="0" algn="ctr">
              <a:buFont typeface="Wingdings 2" pitchFamily="18" charset="2"/>
              <a:buNone/>
              <a:defRPr/>
            </a:pPr>
            <a:r>
              <a:rPr lang="en-US" b="1" dirty="0"/>
              <a:t>Problems of the Company rule</a:t>
            </a:r>
          </a:p>
          <a:p>
            <a:pPr marL="550862" indent="-514350">
              <a:buFont typeface="+mj-lt"/>
              <a:buAutoNum type="arabicParenR"/>
              <a:defRPr/>
            </a:pPr>
            <a:r>
              <a:rPr lang="en-US" sz="2800" dirty="0">
                <a:latin typeface="Times New Roman" pitchFamily="18" charset="0"/>
                <a:cs typeface="Times New Roman" pitchFamily="18" charset="0"/>
              </a:rPr>
              <a:t>Financial problems</a:t>
            </a:r>
          </a:p>
          <a:p>
            <a:pPr marL="550862" indent="-514350">
              <a:buFont typeface="+mj-lt"/>
              <a:buAutoNum type="arabicParenR"/>
              <a:defRPr/>
            </a:pPr>
            <a:r>
              <a:rPr lang="en-US" sz="2800" dirty="0">
                <a:latin typeface="Times New Roman" pitchFamily="18" charset="0"/>
                <a:cs typeface="Times New Roman" pitchFamily="18" charset="0"/>
              </a:rPr>
              <a:t>Lack of natural resources for export</a:t>
            </a:r>
          </a:p>
          <a:p>
            <a:pPr marL="550862" indent="-514350">
              <a:buFont typeface="+mj-lt"/>
              <a:buAutoNum type="arabicParenR"/>
              <a:defRPr/>
            </a:pPr>
            <a:r>
              <a:rPr lang="en-US" sz="2800" dirty="0">
                <a:latin typeface="Times New Roman" pitchFamily="18" charset="0"/>
                <a:cs typeface="Times New Roman" pitchFamily="18" charset="0"/>
              </a:rPr>
              <a:t>Lack of enough personnel</a:t>
            </a:r>
          </a:p>
          <a:p>
            <a:pPr marL="550862" indent="-514350">
              <a:buFont typeface="+mj-lt"/>
              <a:buAutoNum type="arabicParenR"/>
              <a:defRPr/>
            </a:pPr>
            <a:r>
              <a:rPr lang="en-US" sz="2800" dirty="0">
                <a:latin typeface="Times New Roman" pitchFamily="18" charset="0"/>
                <a:cs typeface="Times New Roman" pitchFamily="18" charset="0"/>
              </a:rPr>
              <a:t>There were no navigable rivers, transport of goods was slow and expensive</a:t>
            </a:r>
          </a:p>
          <a:p>
            <a:pPr marL="550862" indent="-514350">
              <a:buFont typeface="+mj-lt"/>
              <a:buAutoNum type="arabicParenR"/>
              <a:defRPr/>
            </a:pPr>
            <a:r>
              <a:rPr lang="en-US" sz="2800" dirty="0">
                <a:latin typeface="Times New Roman" pitchFamily="18" charset="0"/>
                <a:cs typeface="Times New Roman" pitchFamily="18" charset="0"/>
              </a:rPr>
              <a:t>Poor means of communication between the head office in Europe and the colony, thus poor co-ordination of the colony</a:t>
            </a:r>
          </a:p>
          <a:p>
            <a:pPr marL="550862" indent="-514350">
              <a:buFont typeface="+mj-lt"/>
              <a:buAutoNum type="arabicParenR"/>
              <a:defRPr/>
            </a:pPr>
            <a:r>
              <a:rPr lang="en-US" sz="2800" dirty="0">
                <a:latin typeface="Times New Roman" pitchFamily="18" charset="0"/>
                <a:cs typeface="Times New Roman" pitchFamily="18" charset="0"/>
              </a:rPr>
              <a:t>Corrupt company officials who were untrained for the job</a:t>
            </a:r>
          </a:p>
          <a:p>
            <a:pPr marL="550862" indent="-514350">
              <a:buFont typeface="+mj-lt"/>
              <a:buAutoNum type="arabicParenR"/>
              <a:defRPr/>
            </a:pPr>
            <a:r>
              <a:rPr lang="en-US" sz="2800" dirty="0">
                <a:latin typeface="Times New Roman" pitchFamily="18" charset="0"/>
                <a:cs typeface="Times New Roman" pitchFamily="18" charset="0"/>
              </a:rPr>
              <a:t>Inexperienced company agents</a:t>
            </a:r>
          </a:p>
          <a:p>
            <a:pPr marL="550862" indent="-514350">
              <a:buFont typeface="+mj-lt"/>
              <a:buAutoNum type="arabicParenR"/>
              <a:defRPr/>
            </a:pPr>
            <a:r>
              <a:rPr lang="en-US" sz="2800" dirty="0">
                <a:latin typeface="Times New Roman" pitchFamily="18" charset="0"/>
                <a:cs typeface="Times New Roman" pitchFamily="18" charset="0"/>
              </a:rPr>
              <a:t>Hot and dry tropical climate and diseases </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6" end="6"/>
                                            </p:txEl>
                                          </p:spTgt>
                                        </p:tgtEl>
                                        <p:attrNameLst>
                                          <p:attrName>r</p:attrName>
                                        </p:attrNameLst>
                                      </p:cBhvr>
                                    </p:animRot>
                                  </p:childTnLst>
                                </p:cTn>
                              </p:par>
                              <p:par>
                                <p:cTn id="19" presetID="8" presetClass="emph" presetSubtype="0" fill="hold" nodeType="withEffect">
                                  <p:stCondLst>
                                    <p:cond delay="0"/>
                                  </p:stCondLst>
                                  <p:childTnLst>
                                    <p:animRot by="21600000">
                                      <p:cBhvr>
                                        <p:cTn id="20" dur="2000" fill="hold"/>
                                        <p:tgtEl>
                                          <p:spTgt spid="3">
                                            <p:txEl>
                                              <p:pRg st="7" end="7"/>
                                            </p:txEl>
                                          </p:spTgt>
                                        </p:tgtEl>
                                        <p:attrNameLst>
                                          <p:attrName>r</p:attrName>
                                        </p:attrNameLst>
                                      </p:cBhvr>
                                    </p:animRot>
                                  </p:childTnLst>
                                </p:cTn>
                              </p:par>
                              <p:par>
                                <p:cTn id="21" presetID="8" presetClass="emph" presetSubtype="0" fill="hold" nodeType="withEffect">
                                  <p:stCondLst>
                                    <p:cond delay="0"/>
                                  </p:stCondLst>
                                  <p:childTnLst>
                                    <p:animRot by="21600000">
                                      <p:cBhvr>
                                        <p:cTn id="22" dur="2000" fill="hold"/>
                                        <p:tgtEl>
                                          <p:spTgt spid="3">
                                            <p:txEl>
                                              <p:pRg st="8" end="8"/>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629400"/>
          </a:xfrm>
        </p:spPr>
        <p:txBody>
          <a:bodyPr/>
          <a:lstStyle/>
          <a:p>
            <a:pPr marL="36512" indent="0" algn="ctr">
              <a:buFont typeface="Wingdings 2" pitchFamily="18" charset="2"/>
              <a:buNone/>
              <a:defRPr/>
            </a:pPr>
            <a:r>
              <a:rPr lang="en-US" b="1" dirty="0"/>
              <a:t>Methods used to establish Colonial Rule</a:t>
            </a:r>
          </a:p>
          <a:p>
            <a:pPr marL="550862" indent="-514350">
              <a:buFont typeface="+mj-lt"/>
              <a:buAutoNum type="arabicParenR"/>
              <a:defRPr/>
            </a:pPr>
            <a:r>
              <a:rPr lang="en-US" sz="2800" dirty="0">
                <a:latin typeface="Times New Roman" pitchFamily="18" charset="0"/>
                <a:cs typeface="Times New Roman" pitchFamily="18" charset="0"/>
              </a:rPr>
              <a:t>Signing of treaties where Africans were coop­erative and willing to accept colonial rule</a:t>
            </a:r>
          </a:p>
          <a:p>
            <a:pPr marL="550862" indent="-514350">
              <a:buFont typeface="+mj-lt"/>
              <a:buAutoNum type="arabicParenR"/>
              <a:defRPr/>
            </a:pPr>
            <a:r>
              <a:rPr lang="en-US" sz="2800" dirty="0">
                <a:latin typeface="Times New Roman" pitchFamily="18" charset="0"/>
                <a:cs typeface="Times New Roman" pitchFamily="18" charset="0"/>
              </a:rPr>
              <a:t>Force by military expeditions where people resisted e.g. expeditions against the Nandi, </a:t>
            </a:r>
            <a:r>
              <a:rPr lang="en-US" sz="2800" dirty="0" err="1">
                <a:latin typeface="Times New Roman" pitchFamily="18" charset="0"/>
                <a:cs typeface="Times New Roman" pitchFamily="18" charset="0"/>
              </a:rPr>
              <a:t>Bukusu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Gusii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e.t.c</a:t>
            </a:r>
            <a:r>
              <a:rPr lang="en-US" sz="2800" dirty="0">
                <a:latin typeface="Times New Roman" pitchFamily="18" charset="0"/>
                <a:cs typeface="Times New Roman" pitchFamily="18" charset="0"/>
              </a:rPr>
              <a:t>.</a:t>
            </a:r>
          </a:p>
          <a:p>
            <a:pPr marL="550862" indent="-514350">
              <a:buFont typeface="+mj-lt"/>
              <a:buAutoNum type="arabicParenR"/>
              <a:defRPr/>
            </a:pPr>
            <a:r>
              <a:rPr lang="en-US" sz="2800" dirty="0">
                <a:latin typeface="Times New Roman" pitchFamily="18" charset="0"/>
                <a:cs typeface="Times New Roman" pitchFamily="18" charset="0"/>
              </a:rPr>
              <a:t>Collaboration where the British supported African leaders or individuals who were friendly to them</a:t>
            </a:r>
          </a:p>
          <a:p>
            <a:pPr marL="550862" indent="-514350">
              <a:buFont typeface="+mj-lt"/>
              <a:buAutoNum type="arabicParenR"/>
              <a:defRPr/>
            </a:pPr>
            <a:r>
              <a:rPr lang="en-US" sz="2800" dirty="0">
                <a:latin typeface="Times New Roman" pitchFamily="18" charset="0"/>
                <a:cs typeface="Times New Roman" pitchFamily="18" charset="0"/>
              </a:rPr>
              <a:t>Operational bases e.g. administrative and trad­ing </a:t>
            </a:r>
            <a:r>
              <a:rPr lang="en-US" sz="2800" dirty="0" err="1">
                <a:latin typeface="Times New Roman" pitchFamily="18" charset="0"/>
                <a:cs typeface="Times New Roman" pitchFamily="18" charset="0"/>
              </a:rPr>
              <a:t>centres</a:t>
            </a:r>
            <a:r>
              <a:rPr lang="en-US" sz="2800" dirty="0">
                <a:latin typeface="Times New Roman" pitchFamily="18" charset="0"/>
                <a:cs typeface="Times New Roman" pitchFamily="18" charset="0"/>
              </a:rPr>
              <a:t> were set up to enhance British political control</a:t>
            </a:r>
          </a:p>
          <a:p>
            <a:pPr marL="550862" indent="-514350">
              <a:buFont typeface="+mj-lt"/>
              <a:buAutoNum type="arabicParenR"/>
              <a:defRPr/>
            </a:pPr>
            <a:r>
              <a:rPr lang="en-US" sz="2800" dirty="0">
                <a:latin typeface="Times New Roman" pitchFamily="18" charset="0"/>
                <a:cs typeface="Times New Roman" pitchFamily="18" charset="0"/>
              </a:rPr>
              <a:t>Occupation of empty lands</a:t>
            </a:r>
          </a:p>
          <a:p>
            <a:pPr marL="550862" indent="-514350">
              <a:buFont typeface="+mj-lt"/>
              <a:buAutoNum type="arabicParenR"/>
              <a:defRPr/>
            </a:pPr>
            <a:r>
              <a:rPr lang="en-US" sz="2800" dirty="0">
                <a:latin typeface="Times New Roman" pitchFamily="18" charset="0"/>
                <a:cs typeface="Times New Roman" pitchFamily="18" charset="0"/>
              </a:rPr>
              <a:t>Use of chartered companies e.g. </a:t>
            </a:r>
            <a:r>
              <a:rPr lang="en-US" sz="2800" dirty="0" err="1">
                <a:latin typeface="Times New Roman" pitchFamily="18" charset="0"/>
                <a:cs typeface="Times New Roman" pitchFamily="18" charset="0"/>
              </a:rPr>
              <a:t>IBEAco</a:t>
            </a:r>
            <a:r>
              <a:rPr lang="en-US" sz="2800" dirty="0">
                <a:latin typeface="Times New Roman" pitchFamily="18" charset="0"/>
                <a:cs typeface="Times New Roman" pitchFamily="18" charset="0"/>
              </a:rPr>
              <a:t>.</a:t>
            </a:r>
          </a:p>
          <a:p>
            <a:pPr marL="550862" indent="-514350">
              <a:buFont typeface="+mj-lt"/>
              <a:buAutoNum type="arabicParenR"/>
              <a:defRPr/>
            </a:pPr>
            <a:r>
              <a:rPr lang="en-US" sz="2800" dirty="0">
                <a:latin typeface="Times New Roman" pitchFamily="18" charset="0"/>
                <a:cs typeface="Times New Roman" pitchFamily="18" charset="0"/>
              </a:rPr>
              <a:t>Use of Berlin conference.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477000"/>
          </a:xfrm>
        </p:spPr>
        <p:txBody>
          <a:bodyPr/>
          <a:lstStyle/>
          <a:p>
            <a:pPr marL="36512" indent="0" algn="ctr">
              <a:buFont typeface="Wingdings 2" pitchFamily="18" charset="2"/>
              <a:buNone/>
              <a:defRPr/>
            </a:pPr>
            <a:r>
              <a:rPr lang="en-US" sz="2800" b="1" dirty="0"/>
              <a:t>The Response of the Peoples of Kenya to British Invasion and Occupation</a:t>
            </a:r>
          </a:p>
          <a:p>
            <a:pPr marL="36512" indent="0">
              <a:buFont typeface="Wingdings 2" pitchFamily="18" charset="2"/>
              <a:buNone/>
              <a:defRPr/>
            </a:pPr>
            <a:r>
              <a:rPr lang="en-US" sz="2800" b="1" dirty="0"/>
              <a:t>Resistance</a:t>
            </a:r>
          </a:p>
          <a:p>
            <a:pPr marL="36512" indent="0">
              <a:buFont typeface="Wingdings 2" pitchFamily="18" charset="2"/>
              <a:buNone/>
              <a:defRPr/>
            </a:pPr>
            <a:endParaRPr lang="en-US" sz="1200" b="1" dirty="0"/>
          </a:p>
          <a:p>
            <a:pPr marL="36512" indent="0">
              <a:buFont typeface="Wingdings 2" pitchFamily="18" charset="2"/>
              <a:buNone/>
              <a:defRPr/>
            </a:pPr>
            <a:r>
              <a:rPr lang="en-US" sz="2800" b="1" dirty="0"/>
              <a:t>Nandi</a:t>
            </a:r>
          </a:p>
          <a:p>
            <a:pPr marL="36512" indent="0">
              <a:buFont typeface="Wingdings 2" pitchFamily="18" charset="2"/>
              <a:buNone/>
              <a:defRPr/>
            </a:pPr>
            <a:r>
              <a:rPr lang="en-US" sz="2800" b="1" dirty="0"/>
              <a:t>Reasons for Resistance</a:t>
            </a:r>
          </a:p>
          <a:p>
            <a:pPr marL="550862" indent="-514350">
              <a:buFont typeface="+mj-lt"/>
              <a:buAutoNum type="arabicParenR"/>
              <a:defRPr/>
            </a:pPr>
            <a:r>
              <a:rPr lang="en-US" sz="2800" dirty="0"/>
              <a:t>Nandi pride. The Nandi were a proud war like people who had defeated all their </a:t>
            </a:r>
            <a:r>
              <a:rPr lang="en-US" sz="2800" dirty="0" err="1"/>
              <a:t>neighbours</a:t>
            </a:r>
            <a:r>
              <a:rPr lang="en-US" sz="2800" dirty="0"/>
              <a:t> e.g. </a:t>
            </a:r>
            <a:r>
              <a:rPr lang="en-US" sz="2800" dirty="0" err="1"/>
              <a:t>Luo</a:t>
            </a:r>
            <a:r>
              <a:rPr lang="en-US" sz="2800" dirty="0"/>
              <a:t>, </a:t>
            </a:r>
            <a:r>
              <a:rPr lang="en-US" sz="2800" dirty="0" err="1"/>
              <a:t>Luhyia</a:t>
            </a:r>
            <a:r>
              <a:rPr lang="en-US" sz="2800" dirty="0"/>
              <a:t>, </a:t>
            </a:r>
            <a:r>
              <a:rPr lang="en-US" sz="2800" dirty="0" err="1"/>
              <a:t>Gusii</a:t>
            </a:r>
            <a:r>
              <a:rPr lang="en-US" sz="2800" dirty="0"/>
              <a:t> </a:t>
            </a:r>
            <a:r>
              <a:rPr lang="en-US" sz="2800" dirty="0" err="1"/>
              <a:t>e.t.c</a:t>
            </a:r>
            <a:r>
              <a:rPr lang="en-US" sz="2800" dirty="0"/>
              <a:t>. They did not allow for­eigners to trespass through their territory</a:t>
            </a:r>
          </a:p>
          <a:p>
            <a:pPr marL="550862" indent="-514350">
              <a:buFont typeface="+mj-lt"/>
              <a:buAutoNum type="arabicParenR"/>
              <a:defRPr/>
            </a:pPr>
            <a:r>
              <a:rPr lang="en-US" sz="3200" dirty="0" err="1"/>
              <a:t>Kimnyore's</a:t>
            </a:r>
            <a:r>
              <a:rPr lang="en-US" sz="3200" dirty="0"/>
              <a:t> prophecy, that the Nandi would one day be ruled by foreigners hence they wanted to preserve their independence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550862" indent="-514350">
              <a:buFont typeface="+mj-lt"/>
              <a:buAutoNum type="arabicParenR" startAt="3"/>
              <a:defRPr/>
            </a:pPr>
            <a:r>
              <a:rPr lang="en-US" sz="2800" dirty="0"/>
              <a:t>They wanted to protect their land</a:t>
            </a:r>
          </a:p>
          <a:p>
            <a:pPr marL="550862" indent="-514350">
              <a:buFont typeface="+mj-lt"/>
              <a:buAutoNum type="arabicParenR" startAt="3"/>
              <a:defRPr/>
            </a:pPr>
            <a:r>
              <a:rPr lang="en-US" sz="2800" dirty="0"/>
              <a:t>Appearance of Europeans. The Nandi regarded them as evil due to their complexion, strange clothes and the sound of their guns</a:t>
            </a:r>
          </a:p>
          <a:p>
            <a:pPr marL="550862" indent="-514350">
              <a:buFont typeface="+mj-lt"/>
              <a:buAutoNum type="arabicParenR" startAt="3"/>
              <a:defRPr/>
            </a:pPr>
            <a:r>
              <a:rPr lang="en-US" sz="2800" dirty="0"/>
              <a:t>Wanted to preserve their culture</a:t>
            </a:r>
          </a:p>
          <a:p>
            <a:pPr marL="550862" indent="-514350">
              <a:buFont typeface="+mj-lt"/>
              <a:buAutoNum type="arabicParenR" startAt="3"/>
              <a:defRPr/>
            </a:pPr>
            <a:r>
              <a:rPr lang="en-US" sz="2800" dirty="0"/>
              <a:t>To protect their livestock</a:t>
            </a:r>
          </a:p>
          <a:p>
            <a:pPr marL="550862" indent="-514350">
              <a:buFont typeface="+mj-lt"/>
              <a:buAutoNum type="arabicParenR" startAt="3"/>
              <a:defRPr/>
            </a:pPr>
            <a:r>
              <a:rPr lang="en-US" sz="2800" dirty="0"/>
              <a:t>Were against the construction of Kenya-Uganda railway</a:t>
            </a:r>
          </a:p>
          <a:p>
            <a:pPr marL="550862" indent="-514350">
              <a:buFont typeface="+mj-lt"/>
              <a:buAutoNum type="arabicParenR" startAt="3"/>
              <a:defRPr/>
            </a:pPr>
            <a:r>
              <a:rPr lang="en-US" sz="2800" dirty="0"/>
              <a:t>They had an inspiring leader </a:t>
            </a:r>
            <a:r>
              <a:rPr lang="en-US" sz="2800" dirty="0" err="1"/>
              <a:t>Koitalel</a:t>
            </a:r>
            <a:r>
              <a:rPr lang="en-US" sz="2800" dirty="0"/>
              <a:t> </a:t>
            </a:r>
            <a:r>
              <a:rPr lang="en-US" sz="2800" dirty="0" err="1"/>
              <a:t>Arap</a:t>
            </a:r>
            <a:r>
              <a:rPr lang="en-US" sz="2800" dirty="0"/>
              <a:t> </a:t>
            </a:r>
            <a:r>
              <a:rPr lang="en-US" sz="2800" dirty="0" err="1"/>
              <a:t>Samoei</a:t>
            </a:r>
            <a:r>
              <a:rPr lang="en-US" sz="2800" dirty="0"/>
              <a:t> who was able to unite them.</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82000" cy="5867400"/>
          </a:xfrm>
        </p:spPr>
        <p:txBody>
          <a:bodyPr/>
          <a:lstStyle/>
          <a:p>
            <a:pPr marL="36512" indent="0">
              <a:buFont typeface="Wingdings 2" pitchFamily="18" charset="2"/>
              <a:buNone/>
              <a:defRPr/>
            </a:pPr>
            <a:r>
              <a:rPr lang="en-US" sz="2800" dirty="0"/>
              <a:t>Course of the Nandi Resistance</a:t>
            </a:r>
          </a:p>
          <a:p>
            <a:pPr marL="36512" indent="0">
              <a:buFont typeface="Wingdings 2" pitchFamily="18" charset="2"/>
              <a:buNone/>
              <a:defRPr/>
            </a:pPr>
            <a:endParaRPr lang="en-US" sz="2400" dirty="0"/>
          </a:p>
          <a:p>
            <a:pPr>
              <a:buFont typeface="Wingdings" pitchFamily="2" charset="2"/>
              <a:buChar char="Ø"/>
              <a:defRPr/>
            </a:pPr>
            <a:r>
              <a:rPr lang="en-US" sz="2400" dirty="0"/>
              <a:t>In 1895 a British trader Andrew Dick killed two Nandi warriors</a:t>
            </a:r>
          </a:p>
          <a:p>
            <a:pPr>
              <a:buFont typeface="Wingdings" pitchFamily="2" charset="2"/>
              <a:buChar char="Ø"/>
              <a:defRPr/>
            </a:pPr>
            <a:r>
              <a:rPr lang="en-US" sz="2400" dirty="0"/>
              <a:t>The Nandi retaliated by killing Dick's friend Peter West and his thirty workers</a:t>
            </a:r>
          </a:p>
          <a:p>
            <a:pPr>
              <a:buFont typeface="Wingdings" pitchFamily="2" charset="2"/>
              <a:buChar char="Ø"/>
              <a:defRPr/>
            </a:pPr>
            <a:r>
              <a:rPr lang="en-US" sz="2400" dirty="0"/>
              <a:t>This incident led to 11 years of hostility between the Nandi and the British</a:t>
            </a:r>
          </a:p>
          <a:p>
            <a:pPr>
              <a:buFont typeface="Wingdings" pitchFamily="2" charset="2"/>
              <a:buChar char="Ø"/>
              <a:defRPr/>
            </a:pPr>
            <a:r>
              <a:rPr lang="en-US" sz="2400" dirty="0"/>
              <a:t>From 1895, they harassed British traders</a:t>
            </a:r>
          </a:p>
          <a:p>
            <a:pPr>
              <a:buFont typeface="Wingdings" pitchFamily="2" charset="2"/>
              <a:buChar char="Ø"/>
              <a:defRPr/>
            </a:pPr>
            <a:r>
              <a:rPr lang="en-US" sz="2400" dirty="0"/>
              <a:t>The British sent a punitive force against the Nandi but it was unsuccessful</a:t>
            </a:r>
          </a:p>
          <a:p>
            <a:pPr>
              <a:buFont typeface="Wingdings" pitchFamily="2" charset="2"/>
              <a:buChar char="Ø"/>
              <a:defRPr/>
            </a:pPr>
            <a:r>
              <a:rPr lang="en-US" sz="2400" dirty="0"/>
              <a:t>1897, they destroyed a British mail party. A big­ger punitive force was sent against the Nandi</a:t>
            </a:r>
          </a:p>
          <a:p>
            <a:pPr>
              <a:buFont typeface="Wingdings" pitchFamily="2" charset="2"/>
              <a:buChar char="Ø"/>
              <a:defRPr/>
            </a:pPr>
            <a:r>
              <a:rPr lang="en-US" sz="2400" dirty="0"/>
              <a:t>1899, the Uganda Railway reached the Nandi country. </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heel(1)">
                                      <p:cBhvr>
                                        <p:cTn id="19" dur="2000"/>
                                        <p:tgtEl>
                                          <p:spTgt spid="3">
                                            <p:txEl>
                                              <p:pRg st="5" end="5"/>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heel(1)">
                                      <p:cBhvr>
                                        <p:cTn id="22" dur="2000"/>
                                        <p:tgtEl>
                                          <p:spTgt spid="3">
                                            <p:txEl>
                                              <p:pRg st="6" end="6"/>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heel(1)">
                                      <p:cBhvr>
                                        <p:cTn id="25" dur="2000"/>
                                        <p:tgtEl>
                                          <p:spTgt spid="3">
                                            <p:txEl>
                                              <p:pRg st="7" end="7"/>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wheel(1)">
                                      <p:cBhvr>
                                        <p:cTn id="2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5821363"/>
          </a:xfrm>
        </p:spPr>
        <p:txBody>
          <a:bodyPr/>
          <a:lstStyle/>
          <a:p>
            <a:pPr marL="36512" indent="0">
              <a:buFont typeface="Wingdings 2" pitchFamily="18" charset="2"/>
              <a:buNone/>
              <a:defRPr/>
            </a:pPr>
            <a:r>
              <a:rPr lang="en-US" sz="3200" dirty="0"/>
              <a:t>The Nandi :-</a:t>
            </a:r>
          </a:p>
          <a:p>
            <a:pPr marL="608012" indent="-571500">
              <a:buFont typeface="+mj-lt"/>
              <a:buAutoNum type="romanLcPeriod"/>
              <a:defRPr/>
            </a:pPr>
            <a:r>
              <a:rPr lang="en-US" sz="2800" dirty="0"/>
              <a:t>Killed and raided railway workers</a:t>
            </a:r>
          </a:p>
          <a:p>
            <a:pPr marL="608012" indent="-571500">
              <a:buFont typeface="+mj-lt"/>
              <a:buAutoNum type="romanLcPeriod"/>
              <a:defRPr/>
            </a:pPr>
            <a:r>
              <a:rPr lang="en-US" sz="2800" dirty="0"/>
              <a:t>Stole rails and telegraph wires</a:t>
            </a:r>
          </a:p>
          <a:p>
            <a:pPr marL="608012" indent="-571500">
              <a:buFont typeface="+mj-lt"/>
              <a:buAutoNum type="romanLcPeriod"/>
              <a:defRPr/>
            </a:pPr>
            <a:r>
              <a:rPr lang="en-US" sz="2800" dirty="0"/>
              <a:t>Refused to give rail workers food and water</a:t>
            </a:r>
          </a:p>
          <a:p>
            <a:pPr marL="608012" indent="-571500">
              <a:buFont typeface="+mj-lt"/>
              <a:buAutoNum type="romanLcPeriod"/>
              <a:defRPr/>
            </a:pPr>
            <a:r>
              <a:rPr lang="en-US" sz="2800" dirty="0"/>
              <a:t>In 1900 three expeditions were sent against the Nandi, but the British failed to subdue them</a:t>
            </a:r>
          </a:p>
          <a:p>
            <a:pPr marL="608012" indent="-571500">
              <a:buFont typeface="+mj-lt"/>
              <a:buAutoNum type="romanLcPeriod"/>
              <a:defRPr/>
            </a:pPr>
            <a:r>
              <a:rPr lang="en-US" sz="2800" dirty="0"/>
              <a:t>The Nandi continued their attacks and even attacked the European farms</a:t>
            </a:r>
          </a:p>
          <a:p>
            <a:pPr marL="36512" indent="0">
              <a:buFont typeface="Wingdings 2" pitchFamily="18" charset="2"/>
              <a:buNone/>
              <a:defRPr/>
            </a:pPr>
            <a:r>
              <a:rPr lang="en-US" sz="2800" dirty="0"/>
              <a:t>Their resistance was only suppressed in 1905 when the British officer in Nandi Colonel </a:t>
            </a:r>
            <a:r>
              <a:rPr lang="en-US" sz="2800" dirty="0" err="1"/>
              <a:t>Meinertzhagen</a:t>
            </a:r>
            <a:r>
              <a:rPr lang="en-US" sz="2800" dirty="0"/>
              <a:t> killed the Nandi leader </a:t>
            </a:r>
            <a:r>
              <a:rPr lang="en-US" sz="2800" dirty="0" err="1"/>
              <a:t>Koitalel</a:t>
            </a:r>
            <a:r>
              <a:rPr lang="en-US" sz="2800" dirty="0"/>
              <a:t> </a:t>
            </a:r>
            <a:r>
              <a:rPr lang="en-US" sz="2800" dirty="0" err="1"/>
              <a:t>Arap</a:t>
            </a:r>
            <a:r>
              <a:rPr lang="en-US" sz="2800" dirty="0"/>
              <a:t> </a:t>
            </a:r>
            <a:r>
              <a:rPr lang="en-US" sz="2800" dirty="0" err="1"/>
              <a:t>Samoei</a:t>
            </a:r>
            <a:r>
              <a:rPr lang="en-US" sz="2800" dirty="0"/>
              <a:t> after tricking him.</a:t>
            </a:r>
          </a:p>
          <a:p>
            <a:pPr>
              <a:defRPr/>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763000" cy="5745163"/>
          </a:xfrm>
        </p:spPr>
        <p:txBody>
          <a:bodyPr/>
          <a:lstStyle/>
          <a:p>
            <a:pPr marL="36512" indent="0" algn="ctr">
              <a:buNone/>
            </a:pPr>
            <a:r>
              <a:rPr lang="en-US" b="1" dirty="0">
                <a:solidFill>
                  <a:srgbClr val="FF0000"/>
                </a:solidFill>
              </a:rPr>
              <a:t>Content </a:t>
            </a:r>
            <a:endParaRPr lang="en-US" dirty="0">
              <a:solidFill>
                <a:srgbClr val="FF0000"/>
              </a:solidFill>
            </a:endParaRPr>
          </a:p>
          <a:p>
            <a:pPr marL="550862" indent="-514350">
              <a:buFont typeface="+mj-lt"/>
              <a:buAutoNum type="arabicPeriod"/>
            </a:pPr>
            <a:r>
              <a:rPr lang="en-US" dirty="0"/>
              <a:t>Background to the Scramble and Partition of East Africa. </a:t>
            </a:r>
          </a:p>
          <a:p>
            <a:pPr marL="550862" indent="-514350">
              <a:buFont typeface="+mj-lt"/>
              <a:buAutoNum type="arabicPeriod"/>
            </a:pPr>
            <a:r>
              <a:rPr lang="en-US" dirty="0"/>
              <a:t>British occupation of Kenya. </a:t>
            </a:r>
          </a:p>
          <a:p>
            <a:pPr marL="550862" indent="-514350">
              <a:buFont typeface="+mj-lt"/>
              <a:buAutoNum type="arabicPeriod"/>
            </a:pPr>
            <a:r>
              <a:rPr lang="en-US" dirty="0"/>
              <a:t>The response of the peoples of Kenya to the British invasion and occupation </a:t>
            </a:r>
          </a:p>
          <a:p>
            <a:pPr marL="622300" lvl="2" indent="0">
              <a:buNone/>
            </a:pPr>
            <a:r>
              <a:rPr lang="it-IT" sz="2800" dirty="0"/>
              <a:t>a) Resistance: Nandi, Agiryama, Busuku, Somali </a:t>
            </a:r>
          </a:p>
          <a:p>
            <a:pPr marL="622300" lvl="2" indent="0">
              <a:buNone/>
            </a:pPr>
            <a:r>
              <a:rPr lang="en-US" sz="2800" dirty="0"/>
              <a:t>b) Collaboration: </a:t>
            </a:r>
            <a:r>
              <a:rPr lang="en-US" sz="2800" dirty="0" err="1"/>
              <a:t>Maasai</a:t>
            </a:r>
            <a:r>
              <a:rPr lang="en-US" sz="2800" dirty="0"/>
              <a:t>, The </a:t>
            </a:r>
            <a:r>
              <a:rPr lang="en-US" sz="2800" dirty="0" err="1"/>
              <a:t>wanga</a:t>
            </a:r>
            <a:r>
              <a:rPr lang="en-US" sz="2800" dirty="0"/>
              <a:t> </a:t>
            </a:r>
          </a:p>
          <a:p>
            <a:pPr marL="622300" lvl="2" indent="0">
              <a:buNone/>
            </a:pPr>
            <a:r>
              <a:rPr lang="en-US" sz="2800" dirty="0"/>
              <a:t>c) Mixed Reactions: </a:t>
            </a:r>
            <a:r>
              <a:rPr lang="en-US" sz="2800" dirty="0" err="1"/>
              <a:t>Akamba</a:t>
            </a:r>
            <a:r>
              <a:rPr lang="en-US" sz="2800" dirty="0"/>
              <a:t>, </a:t>
            </a:r>
            <a:r>
              <a:rPr lang="en-US" sz="2800" dirty="0" err="1"/>
              <a:t>Agikuyu</a:t>
            </a:r>
            <a:r>
              <a:rPr lang="en-US" sz="2800" dirty="0"/>
              <a:t>, </a:t>
            </a:r>
            <a:r>
              <a:rPr lang="en-US" sz="2800" dirty="0" err="1"/>
              <a:t>Luo</a:t>
            </a:r>
            <a:r>
              <a:rPr lang="en-US" sz="2800" dirty="0"/>
              <a:t> </a:t>
            </a:r>
          </a:p>
          <a:p>
            <a:endParaRPr lang="en-US" dirty="0"/>
          </a:p>
        </p:txBody>
      </p:sp>
    </p:spTree>
    <p:extLst>
      <p:ext uri="{BB962C8B-B14F-4D97-AF65-F5344CB8AC3E}">
        <p14:creationId xmlns:p14="http://schemas.microsoft.com/office/powerpoint/2010/main" val="31080001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lstStyle/>
          <a:p>
            <a:pPr marL="36512" indent="0" algn="ctr">
              <a:buFont typeface="Wingdings 2" pitchFamily="18" charset="2"/>
              <a:buNone/>
              <a:defRPr/>
            </a:pPr>
            <a:r>
              <a:rPr lang="en-US" sz="2800" b="1" dirty="0"/>
              <a:t>Why the Nandi were defeated by the British</a:t>
            </a:r>
          </a:p>
          <a:p>
            <a:pPr marL="36512" indent="0" algn="ctr">
              <a:buFont typeface="Wingdings 2" pitchFamily="18" charset="2"/>
              <a:buNone/>
              <a:defRPr/>
            </a:pPr>
            <a:endParaRPr lang="en-US" sz="2800" b="1" dirty="0"/>
          </a:p>
          <a:p>
            <a:pPr marL="493712" indent="-457200">
              <a:buFont typeface="+mj-lt"/>
              <a:buAutoNum type="arabicParenR"/>
              <a:defRPr/>
            </a:pPr>
            <a:r>
              <a:rPr lang="en-US" sz="2400" dirty="0"/>
              <a:t>The British were supported by some, local communities e.g. Somali and </a:t>
            </a:r>
            <a:r>
              <a:rPr lang="en-US" sz="2400" dirty="0" err="1"/>
              <a:t>Maasai</a:t>
            </a:r>
            <a:r>
              <a:rPr lang="en-US" sz="2400" dirty="0"/>
              <a:t> soldiers</a:t>
            </a:r>
          </a:p>
          <a:p>
            <a:pPr marL="493712" indent="-457200">
              <a:buFont typeface="+mj-lt"/>
              <a:buAutoNum type="arabicParenR"/>
              <a:defRPr/>
            </a:pPr>
            <a:r>
              <a:rPr lang="en-US" sz="2400" dirty="0"/>
              <a:t>The British had superior weapons </a:t>
            </a:r>
          </a:p>
          <a:p>
            <a:pPr marL="493712" indent="-457200">
              <a:buFont typeface="+mj-lt"/>
              <a:buAutoNum type="arabicParenR"/>
              <a:defRPr/>
            </a:pPr>
            <a:r>
              <a:rPr lang="en-US" sz="2400" dirty="0"/>
              <a:t>The British tricked the Nandi into a meeting where they killed </a:t>
            </a:r>
            <a:r>
              <a:rPr lang="en-US" sz="2400" dirty="0" err="1"/>
              <a:t>Koitalel</a:t>
            </a:r>
            <a:r>
              <a:rPr lang="en-US" sz="2400" dirty="0"/>
              <a:t> </a:t>
            </a:r>
            <a:r>
              <a:rPr lang="en-US" sz="2400" dirty="0" err="1"/>
              <a:t>Arap</a:t>
            </a:r>
            <a:r>
              <a:rPr lang="en-US" sz="2400" dirty="0"/>
              <a:t> </a:t>
            </a:r>
            <a:r>
              <a:rPr lang="en-US" sz="2400" dirty="0" err="1"/>
              <a:t>Samoei</a:t>
            </a:r>
            <a:endParaRPr lang="en-US" sz="2400" dirty="0"/>
          </a:p>
          <a:p>
            <a:pPr marL="493712" indent="-457200">
              <a:buFont typeface="+mj-lt"/>
              <a:buAutoNum type="arabicParenR"/>
              <a:defRPr/>
            </a:pPr>
            <a:r>
              <a:rPr lang="en-US" sz="2400" dirty="0"/>
              <a:t>The Nandi were demoralized by the death of their leader</a:t>
            </a:r>
          </a:p>
          <a:p>
            <a:pPr marL="493712" indent="-457200">
              <a:buFont typeface="+mj-lt"/>
              <a:buAutoNum type="arabicParenR"/>
              <a:defRPr/>
            </a:pPr>
            <a:r>
              <a:rPr lang="en-US" sz="2400" dirty="0"/>
              <a:t>The British used scorched earth policy </a:t>
            </a:r>
          </a:p>
          <a:p>
            <a:pPr marL="493712" indent="-457200">
              <a:buFont typeface="+mj-lt"/>
              <a:buAutoNum type="arabicParenR"/>
              <a:defRPr/>
            </a:pPr>
            <a:r>
              <a:rPr lang="en-US" sz="2400" dirty="0"/>
              <a:t>Natural calamities e.g. Small pox epidemic of the 1890s killed many Nandi and weakened the survivors</a:t>
            </a:r>
          </a:p>
          <a:p>
            <a:pPr marL="493712" indent="-457200">
              <a:buFont typeface="+mj-lt"/>
              <a:buAutoNum type="arabicParenR"/>
              <a:defRPr/>
            </a:pPr>
            <a:r>
              <a:rPr lang="en-US" sz="2400" dirty="0"/>
              <a:t>Lack of support from </a:t>
            </a:r>
            <a:r>
              <a:rPr lang="en-US" sz="2400" dirty="0" err="1"/>
              <a:t>neigbouring</a:t>
            </a:r>
            <a:r>
              <a:rPr lang="en-US" sz="2400" dirty="0"/>
              <a:t> communi­ties </a:t>
            </a:r>
          </a:p>
          <a:p>
            <a:pPr marL="493712" indent="-457200">
              <a:buFont typeface="+mj-lt"/>
              <a:buAutoNum type="arabicParenR"/>
              <a:defRPr/>
            </a:pPr>
            <a:r>
              <a:rPr lang="en-US" sz="2400" dirty="0"/>
              <a:t>The British got reinforcement in 1905 from Indian, Somali and Swahili fighters.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2" end="2"/>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3" end="3"/>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4" end="4"/>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5" end="5"/>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6" end="6"/>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7" end="7"/>
                                            </p:txEl>
                                          </p:spTgt>
                                        </p:tgtEl>
                                        <p:attrNameLst>
                                          <p:attrName>r</p:attrName>
                                        </p:attrNameLst>
                                      </p:cBhvr>
                                    </p:animRot>
                                  </p:childTnLst>
                                </p:cTn>
                              </p:par>
                              <p:par>
                                <p:cTn id="19" presetID="8" presetClass="emph" presetSubtype="0" fill="hold" nodeType="withEffect">
                                  <p:stCondLst>
                                    <p:cond delay="0"/>
                                  </p:stCondLst>
                                  <p:childTnLst>
                                    <p:animRot by="21600000">
                                      <p:cBhvr>
                                        <p:cTn id="20" dur="2000" fill="hold"/>
                                        <p:tgtEl>
                                          <p:spTgt spid="3">
                                            <p:txEl>
                                              <p:pRg st="8" end="8"/>
                                            </p:txEl>
                                          </p:spTgt>
                                        </p:tgtEl>
                                        <p:attrNameLst>
                                          <p:attrName>r</p:attrName>
                                        </p:attrNameLst>
                                      </p:cBhvr>
                                    </p:animRot>
                                  </p:childTnLst>
                                </p:cTn>
                              </p:par>
                              <p:par>
                                <p:cTn id="21" presetID="8" presetClass="emph" presetSubtype="0" fill="hold" nodeType="withEffect">
                                  <p:stCondLst>
                                    <p:cond delay="0"/>
                                  </p:stCondLst>
                                  <p:childTnLst>
                                    <p:animRot by="21600000">
                                      <p:cBhvr>
                                        <p:cTn id="22" dur="2000" fill="hold"/>
                                        <p:tgtEl>
                                          <p:spTgt spid="3">
                                            <p:txEl>
                                              <p:pRg st="9" end="9"/>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lstStyle/>
          <a:p>
            <a:pPr marL="36512" indent="0" algn="ctr">
              <a:buFont typeface="Wingdings 2" pitchFamily="18" charset="2"/>
              <a:buNone/>
              <a:defRPr/>
            </a:pPr>
            <a:r>
              <a:rPr lang="en-US" b="1" dirty="0"/>
              <a:t>Results of the Nandi Resistance</a:t>
            </a:r>
          </a:p>
          <a:p>
            <a:pPr marL="550862" indent="-514350">
              <a:buFont typeface="+mj-lt"/>
              <a:buAutoNum type="arabicParenR"/>
              <a:defRPr/>
            </a:pPr>
            <a:r>
              <a:rPr lang="en-US" dirty="0"/>
              <a:t>Loss of independence</a:t>
            </a:r>
          </a:p>
          <a:p>
            <a:pPr marL="550862" indent="-514350">
              <a:buFont typeface="+mj-lt"/>
              <a:buAutoNum type="arabicParenR"/>
              <a:defRPr/>
            </a:pPr>
            <a:r>
              <a:rPr lang="en-US" dirty="0"/>
              <a:t>Death of their leader which demoralized the Nandi. Loss of life; about 1000 warriors were killed</a:t>
            </a:r>
          </a:p>
          <a:p>
            <a:pPr marL="550862" indent="-514350">
              <a:buFont typeface="+mj-lt"/>
              <a:buAutoNum type="arabicParenR"/>
              <a:defRPr/>
            </a:pPr>
            <a:r>
              <a:rPr lang="en-US" dirty="0"/>
              <a:t>Alienation of their land</a:t>
            </a:r>
          </a:p>
          <a:p>
            <a:pPr marL="550862" indent="-514350">
              <a:buFont typeface="+mj-lt"/>
              <a:buAutoNum type="arabicParenR"/>
              <a:defRPr/>
            </a:pPr>
            <a:r>
              <a:rPr lang="en-US" dirty="0"/>
              <a:t>Destruction of property</a:t>
            </a:r>
          </a:p>
          <a:p>
            <a:pPr marL="550862" indent="-514350">
              <a:buFont typeface="+mj-lt"/>
              <a:buAutoNum type="arabicParenR"/>
              <a:defRPr/>
            </a:pPr>
            <a:r>
              <a:rPr lang="en-US" dirty="0"/>
              <a:t>Famine</a:t>
            </a:r>
          </a:p>
          <a:p>
            <a:pPr marL="550862" indent="-514350">
              <a:buFont typeface="+mj-lt"/>
              <a:buAutoNum type="arabicParenR"/>
              <a:defRPr/>
            </a:pPr>
            <a:r>
              <a:rPr lang="en-US" dirty="0"/>
              <a:t>British confiscated Nandi livestock</a:t>
            </a:r>
          </a:p>
          <a:p>
            <a:pPr marL="550862" indent="-514350">
              <a:buFont typeface="+mj-lt"/>
              <a:buAutoNum type="arabicParenR"/>
              <a:defRPr/>
            </a:pPr>
            <a:r>
              <a:rPr lang="en-US" dirty="0"/>
              <a:t>Displacement of the Nandi to a Northern reserve away from the railway line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5668963"/>
          </a:xfrm>
        </p:spPr>
        <p:txBody>
          <a:bodyPr/>
          <a:lstStyle/>
          <a:p>
            <a:pPr marL="550862" indent="-514350">
              <a:buFont typeface="+mj-lt"/>
              <a:buAutoNum type="arabicParenR" startAt="8"/>
              <a:defRPr/>
            </a:pPr>
            <a:r>
              <a:rPr lang="en-US" dirty="0"/>
              <a:t>The railway line was built through their land</a:t>
            </a:r>
          </a:p>
          <a:p>
            <a:pPr marL="550862" indent="-514350">
              <a:buFont typeface="+mj-lt"/>
              <a:buAutoNum type="arabicParenR" startAt="8"/>
              <a:defRPr/>
            </a:pPr>
            <a:r>
              <a:rPr lang="en-US" dirty="0"/>
              <a:t>Nandi military organization was destroyed</a:t>
            </a:r>
          </a:p>
          <a:p>
            <a:pPr marL="550862" indent="-514350">
              <a:buFont typeface="+mj-lt"/>
              <a:buAutoNum type="arabicParenR" startAt="8"/>
              <a:defRPr/>
            </a:pPr>
            <a:r>
              <a:rPr lang="en-US" dirty="0"/>
              <a:t>Disruption of their economic lifestyle</a:t>
            </a:r>
          </a:p>
          <a:p>
            <a:pPr marL="550862" indent="-514350">
              <a:buFont typeface="+mj-lt"/>
              <a:buAutoNum type="arabicParenR" startAt="8"/>
              <a:defRPr/>
            </a:pPr>
            <a:r>
              <a:rPr lang="en-US" dirty="0"/>
              <a:t>Many Nandi warriors were recruited into the colonial force</a:t>
            </a:r>
          </a:p>
          <a:p>
            <a:pPr marL="550862" indent="-514350">
              <a:buFont typeface="+mj-lt"/>
              <a:buAutoNum type="arabicParenR" startAt="8"/>
              <a:defRPr/>
            </a:pPr>
            <a:r>
              <a:rPr lang="en-US" dirty="0"/>
              <a:t>The Nandi were separated from their "cousins" the </a:t>
            </a:r>
            <a:r>
              <a:rPr lang="en-US" dirty="0" err="1"/>
              <a:t>Kipsigis</a:t>
            </a:r>
            <a:endParaRPr lang="en-US" dirty="0"/>
          </a:p>
          <a:p>
            <a:pPr marL="550862" indent="-514350">
              <a:buFont typeface="+mj-lt"/>
              <a:buAutoNum type="arabicParenR" startAt="8"/>
              <a:defRPr/>
            </a:pPr>
            <a:r>
              <a:rPr lang="en-US" dirty="0"/>
              <a:t>In 1906, many British forts were built in Nandi country and effective British administration was established.</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324600"/>
          </a:xfrm>
        </p:spPr>
        <p:txBody>
          <a:bodyPr/>
          <a:lstStyle/>
          <a:p>
            <a:pPr marL="36512" indent="0">
              <a:buFont typeface="Wingdings 2" pitchFamily="18" charset="2"/>
              <a:buNone/>
              <a:defRPr/>
            </a:pPr>
            <a:r>
              <a:rPr lang="en-US" sz="2800" b="1" dirty="0"/>
              <a:t>Factors that aided the Nandi in their Resistance</a:t>
            </a:r>
          </a:p>
          <a:p>
            <a:pPr marL="550862" indent="-514350">
              <a:buFont typeface="+mj-lt"/>
              <a:buAutoNum type="arabicParenR"/>
              <a:defRPr/>
            </a:pPr>
            <a:r>
              <a:rPr lang="en-US" sz="2800" dirty="0">
                <a:latin typeface="Times New Roman" pitchFamily="18" charset="0"/>
                <a:cs typeface="Times New Roman" pitchFamily="18" charset="0"/>
              </a:rPr>
              <a:t>The terrain of their land is mountainous, deep and thickly wooded valleys which was ideal for guerilla warfare</a:t>
            </a:r>
          </a:p>
          <a:p>
            <a:pPr marL="550862" indent="-514350">
              <a:buFont typeface="+mj-lt"/>
              <a:buAutoNum type="arabicParenR"/>
              <a:defRPr/>
            </a:pPr>
            <a:r>
              <a:rPr lang="en-US" sz="2800" dirty="0">
                <a:latin typeface="Times New Roman" pitchFamily="18" charset="0"/>
                <a:cs typeface="Times New Roman" pitchFamily="18" charset="0"/>
              </a:rPr>
              <a:t>The mixed economy of the Nandi </a:t>
            </a:r>
          </a:p>
          <a:p>
            <a:pPr marL="550862" indent="-514350">
              <a:buFont typeface="+mj-lt"/>
              <a:buAutoNum type="arabicParenR"/>
              <a:defRPr/>
            </a:pPr>
            <a:r>
              <a:rPr lang="en-US" sz="2800" dirty="0">
                <a:latin typeface="Times New Roman" pitchFamily="18" charset="0"/>
                <a:cs typeface="Times New Roman" pitchFamily="18" charset="0"/>
              </a:rPr>
              <a:t>They had a disciplined and effective army with military experience</a:t>
            </a:r>
          </a:p>
          <a:p>
            <a:pPr marL="550862" indent="-514350">
              <a:buFont typeface="+mj-lt"/>
              <a:buAutoNum type="arabicParenR"/>
              <a:defRPr/>
            </a:pPr>
            <a:r>
              <a:rPr lang="en-US" sz="2800" dirty="0">
                <a:latin typeface="Times New Roman" pitchFamily="18" charset="0"/>
                <a:cs typeface="Times New Roman" pitchFamily="18" charset="0"/>
              </a:rPr>
              <a:t>The wet and cold climate caused respiratory diseases among the British whereas the Nandi were used to it</a:t>
            </a:r>
          </a:p>
          <a:p>
            <a:pPr marL="550862" indent="-514350">
              <a:buFont typeface="+mj-lt"/>
              <a:buAutoNum type="arabicParenR"/>
              <a:defRPr/>
            </a:pPr>
            <a:r>
              <a:rPr lang="en-US" sz="2800" dirty="0">
                <a:latin typeface="Times New Roman" pitchFamily="18" charset="0"/>
                <a:cs typeface="Times New Roman" pitchFamily="18" charset="0"/>
              </a:rPr>
              <a:t>Nandi pride. They were proud and confident having subdued their </a:t>
            </a:r>
            <a:r>
              <a:rPr lang="en-US" sz="2800" dirty="0" err="1">
                <a:latin typeface="Times New Roman" pitchFamily="18" charset="0"/>
                <a:cs typeface="Times New Roman" pitchFamily="18" charset="0"/>
              </a:rPr>
              <a:t>neighbours</a:t>
            </a:r>
            <a:endParaRPr lang="en-US" sz="2800" dirty="0">
              <a:latin typeface="Times New Roman" pitchFamily="18" charset="0"/>
              <a:cs typeface="Times New Roman" pitchFamily="18" charset="0"/>
            </a:endParaRPr>
          </a:p>
          <a:p>
            <a:pPr marL="550862" indent="-514350">
              <a:buFont typeface="+mj-lt"/>
              <a:buAutoNum type="arabicParenR"/>
              <a:defRPr/>
            </a:pPr>
            <a:r>
              <a:rPr lang="en-US" sz="2800" dirty="0" err="1">
                <a:latin typeface="Times New Roman" pitchFamily="18" charset="0"/>
                <a:cs typeface="Times New Roman" pitchFamily="18" charset="0"/>
              </a:rPr>
              <a:t>Kimnyole's</a:t>
            </a:r>
            <a:r>
              <a:rPr lang="en-US" sz="2800" dirty="0">
                <a:latin typeface="Times New Roman" pitchFamily="18" charset="0"/>
                <a:cs typeface="Times New Roman" pitchFamily="18" charset="0"/>
              </a:rPr>
              <a:t> prophecy. Had prophesied that the strangers must be resisted</a:t>
            </a:r>
          </a:p>
          <a:p>
            <a:pPr marL="550862" indent="-514350">
              <a:buFont typeface="+mj-lt"/>
              <a:buAutoNum type="arabicParenR"/>
              <a:defRPr/>
            </a:pPr>
            <a:r>
              <a:rPr lang="en-US" sz="2800" dirty="0">
                <a:latin typeface="Times New Roman" pitchFamily="18" charset="0"/>
                <a:cs typeface="Times New Roman" pitchFamily="18" charset="0"/>
              </a:rPr>
              <a:t>Nandi determination to safeguard their inde­pendence.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6" end="6"/>
                                            </p:txEl>
                                          </p:spTgt>
                                        </p:tgtEl>
                                        <p:attrNameLst>
                                          <p:attrName>r</p:attrName>
                                        </p:attrNameLst>
                                      </p:cBhvr>
                                    </p:animRot>
                                  </p:childTnLst>
                                </p:cTn>
                              </p:par>
                              <p:par>
                                <p:cTn id="19" presetID="8" presetClass="emph" presetSubtype="0" fill="hold" nodeType="withEffect">
                                  <p:stCondLst>
                                    <p:cond delay="0"/>
                                  </p:stCondLst>
                                  <p:childTnLst>
                                    <p:animRot by="21600000">
                                      <p:cBhvr>
                                        <p:cTn id="20" dur="2000" fill="hold"/>
                                        <p:tgtEl>
                                          <p:spTgt spid="3">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lstStyle/>
          <a:p>
            <a:pPr marL="36512" indent="0" algn="ctr">
              <a:buFont typeface="Wingdings 2" pitchFamily="18" charset="2"/>
              <a:buNone/>
              <a:defRPr/>
            </a:pPr>
            <a:r>
              <a:rPr lang="en-US" b="1" dirty="0"/>
              <a:t>The </a:t>
            </a:r>
            <a:r>
              <a:rPr lang="en-US" b="1" dirty="0" err="1"/>
              <a:t>Agiryama</a:t>
            </a:r>
            <a:r>
              <a:rPr lang="en-US" b="1" dirty="0"/>
              <a:t> Resistance</a:t>
            </a:r>
          </a:p>
          <a:p>
            <a:pPr marL="36512" indent="0">
              <a:buFont typeface="Wingdings 2" pitchFamily="18" charset="2"/>
              <a:buNone/>
              <a:defRPr/>
            </a:pPr>
            <a:r>
              <a:rPr lang="en-US" b="1" dirty="0"/>
              <a:t>Cause of their Resistance</a:t>
            </a:r>
          </a:p>
          <a:p>
            <a:pPr marL="550862" indent="-514350">
              <a:buFont typeface="+mj-lt"/>
              <a:buAutoNum type="arabicPeriod"/>
              <a:defRPr/>
            </a:pPr>
            <a:r>
              <a:rPr lang="en-US" dirty="0"/>
              <a:t>Loss of land</a:t>
            </a:r>
          </a:p>
          <a:p>
            <a:pPr marL="550862" indent="-514350">
              <a:buFont typeface="+mj-lt"/>
              <a:buAutoNum type="arabicPeriod"/>
              <a:defRPr/>
            </a:pPr>
            <a:r>
              <a:rPr lang="en-US" dirty="0"/>
              <a:t>Taxation e.g. hut tax</a:t>
            </a:r>
          </a:p>
          <a:p>
            <a:pPr marL="550862" indent="-514350">
              <a:buFont typeface="+mj-lt"/>
              <a:buAutoNum type="arabicPeriod"/>
              <a:defRPr/>
            </a:pPr>
            <a:r>
              <a:rPr lang="en-US" dirty="0"/>
              <a:t>Being forced to join the army</a:t>
            </a:r>
          </a:p>
          <a:p>
            <a:pPr marL="550862" indent="-514350">
              <a:buFont typeface="+mj-lt"/>
              <a:buAutoNum type="arabicPeriod"/>
              <a:defRPr/>
            </a:pPr>
            <a:r>
              <a:rPr lang="en-US" dirty="0"/>
              <a:t>Forced </a:t>
            </a:r>
            <a:r>
              <a:rPr lang="en-US" dirty="0" err="1"/>
              <a:t>labour</a:t>
            </a:r>
            <a:r>
              <a:rPr lang="en-US" dirty="0"/>
              <a:t> in the cotton and rubber plantation</a:t>
            </a:r>
          </a:p>
          <a:p>
            <a:pPr marL="550862" indent="-514350">
              <a:buFont typeface="+mj-lt"/>
              <a:buAutoNum type="arabicPeriod"/>
              <a:defRPr/>
            </a:pPr>
            <a:r>
              <a:rPr lang="en-US" dirty="0"/>
              <a:t>Resented wage </a:t>
            </a:r>
            <a:r>
              <a:rPr lang="en-US" dirty="0" err="1"/>
              <a:t>labour</a:t>
            </a:r>
            <a:r>
              <a:rPr lang="en-US" dirty="0"/>
              <a:t>.</a:t>
            </a:r>
          </a:p>
          <a:p>
            <a:pPr marL="550862" indent="-514350">
              <a:buFont typeface="+mj-lt"/>
              <a:buAutoNum type="arabicPeriod"/>
              <a:defRPr/>
            </a:pPr>
            <a:r>
              <a:rPr lang="en-US" dirty="0"/>
              <a:t>Loss of traditional power to British appointed headmen</a:t>
            </a:r>
          </a:p>
          <a:p>
            <a:pPr marL="550862" indent="-514350">
              <a:buFont typeface="+mj-lt"/>
              <a:buAutoNum type="arabicPeriod"/>
              <a:defRPr/>
            </a:pPr>
            <a:r>
              <a:rPr lang="en-US" dirty="0"/>
              <a:t>Resented </a:t>
            </a:r>
            <a:r>
              <a:rPr lang="en-US" dirty="0" err="1"/>
              <a:t>IBEAco</a:t>
            </a:r>
            <a:r>
              <a:rPr lang="en-US" dirty="0"/>
              <a:t>. administration over their </a:t>
            </a:r>
            <a:r>
              <a:rPr lang="en-US" dirty="0" err="1"/>
              <a:t>teritory</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xit" presetSubtype="0" fill="hold" nodeType="clickEffect">
                                  <p:stCondLst>
                                    <p:cond delay="0"/>
                                  </p:stCondLst>
                                  <p:childTnLst>
                                    <p:anim calcmode="lin" valueType="num">
                                      <p:cBhvr>
                                        <p:cTn id="6" dur="1000"/>
                                        <p:tgtEl>
                                          <p:spTgt spid="3">
                                            <p:txEl>
                                              <p:pRg st="0" end="0"/>
                                            </p:txEl>
                                          </p:spTgt>
                                        </p:tgtEl>
                                        <p:attrNameLst>
                                          <p:attrName>ppt_w</p:attrName>
                                        </p:attrNameLst>
                                      </p:cBhvr>
                                      <p:tavLst>
                                        <p:tav tm="0">
                                          <p:val>
                                            <p:strVal val="ppt_w"/>
                                          </p:val>
                                        </p:tav>
                                        <p:tav tm="100000">
                                          <p:val>
                                            <p:fltVal val="0"/>
                                          </p:val>
                                        </p:tav>
                                      </p:tavLst>
                                    </p:anim>
                                    <p:anim calcmode="lin" valueType="num">
                                      <p:cBhvr>
                                        <p:cTn id="7" dur="1000"/>
                                        <p:tgtEl>
                                          <p:spTgt spid="3">
                                            <p:txEl>
                                              <p:pRg st="0" end="0"/>
                                            </p:txEl>
                                          </p:spTgt>
                                        </p:tgtEl>
                                        <p:attrNameLst>
                                          <p:attrName>ppt_h</p:attrName>
                                        </p:attrNameLst>
                                      </p:cBhvr>
                                      <p:tavLst>
                                        <p:tav tm="0">
                                          <p:val>
                                            <p:strVal val="ppt_h"/>
                                          </p:val>
                                        </p:tav>
                                        <p:tav tm="100000">
                                          <p:val>
                                            <p:fltVal val="0"/>
                                          </p:val>
                                        </p:tav>
                                      </p:tavLst>
                                    </p:anim>
                                    <p:anim calcmode="lin" valueType="num">
                                      <p:cBhvr>
                                        <p:cTn id="8"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0" end="0"/>
                                            </p:txEl>
                                          </p:spTgt>
                                        </p:tgtEl>
                                      </p:cBhvr>
                                    </p:animEffect>
                                    <p:set>
                                      <p:cBhvr>
                                        <p:cTn id="10" dur="1" fill="hold">
                                          <p:stCondLst>
                                            <p:cond delay="999"/>
                                          </p:stCondLst>
                                        </p:cTn>
                                        <p:tgtEl>
                                          <p:spTgt spid="3">
                                            <p:txEl>
                                              <p:pRg st="0" end="0"/>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1" end="1"/>
                                            </p:txEl>
                                          </p:spTgt>
                                        </p:tgtEl>
                                        <p:attrNameLst>
                                          <p:attrName>ppt_w</p:attrName>
                                        </p:attrNameLst>
                                      </p:cBhvr>
                                      <p:tavLst>
                                        <p:tav tm="0">
                                          <p:val>
                                            <p:strVal val="ppt_w"/>
                                          </p:val>
                                        </p:tav>
                                        <p:tav tm="100000">
                                          <p:val>
                                            <p:fltVal val="0"/>
                                          </p:val>
                                        </p:tav>
                                      </p:tavLst>
                                    </p:anim>
                                    <p:anim calcmode="lin" valueType="num">
                                      <p:cBhvr>
                                        <p:cTn id="13" dur="1000"/>
                                        <p:tgtEl>
                                          <p:spTgt spid="3">
                                            <p:txEl>
                                              <p:pRg st="1" end="1"/>
                                            </p:txEl>
                                          </p:spTgt>
                                        </p:tgtEl>
                                        <p:attrNameLst>
                                          <p:attrName>ppt_h</p:attrName>
                                        </p:attrNameLst>
                                      </p:cBhvr>
                                      <p:tavLst>
                                        <p:tav tm="0">
                                          <p:val>
                                            <p:strVal val="ppt_h"/>
                                          </p:val>
                                        </p:tav>
                                        <p:tav tm="100000">
                                          <p:val>
                                            <p:fltVal val="0"/>
                                          </p:val>
                                        </p:tav>
                                      </p:tavLst>
                                    </p:anim>
                                    <p:anim calcmode="lin" valueType="num">
                                      <p:cBhvr>
                                        <p:cTn id="14"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1" end="1"/>
                                            </p:txEl>
                                          </p:spTgt>
                                        </p:tgtEl>
                                      </p:cBhvr>
                                    </p:animEffect>
                                    <p:set>
                                      <p:cBhvr>
                                        <p:cTn id="16" dur="1" fill="hold">
                                          <p:stCondLst>
                                            <p:cond delay="999"/>
                                          </p:stCondLst>
                                        </p:cTn>
                                        <p:tgtEl>
                                          <p:spTgt spid="3">
                                            <p:txEl>
                                              <p:pRg st="1" end="1"/>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2" end="2"/>
                                            </p:txEl>
                                          </p:spTgt>
                                        </p:tgtEl>
                                        <p:attrNameLst>
                                          <p:attrName>ppt_w</p:attrName>
                                        </p:attrNameLst>
                                      </p:cBhvr>
                                      <p:tavLst>
                                        <p:tav tm="0">
                                          <p:val>
                                            <p:strVal val="ppt_w"/>
                                          </p:val>
                                        </p:tav>
                                        <p:tav tm="100000">
                                          <p:val>
                                            <p:fltVal val="0"/>
                                          </p:val>
                                        </p:tav>
                                      </p:tavLst>
                                    </p:anim>
                                    <p:anim calcmode="lin" valueType="num">
                                      <p:cBhvr>
                                        <p:cTn id="19" dur="1000"/>
                                        <p:tgtEl>
                                          <p:spTgt spid="3">
                                            <p:txEl>
                                              <p:pRg st="2" end="2"/>
                                            </p:txEl>
                                          </p:spTgt>
                                        </p:tgtEl>
                                        <p:attrNameLst>
                                          <p:attrName>ppt_h</p:attrName>
                                        </p:attrNameLst>
                                      </p:cBhvr>
                                      <p:tavLst>
                                        <p:tav tm="0">
                                          <p:val>
                                            <p:strVal val="ppt_h"/>
                                          </p:val>
                                        </p:tav>
                                        <p:tav tm="100000">
                                          <p:val>
                                            <p:fltVal val="0"/>
                                          </p:val>
                                        </p:tav>
                                      </p:tavLst>
                                    </p:anim>
                                    <p:anim calcmode="lin" valueType="num">
                                      <p:cBhvr>
                                        <p:cTn id="20"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2" end="2"/>
                                            </p:txEl>
                                          </p:spTgt>
                                        </p:tgtEl>
                                      </p:cBhvr>
                                    </p:animEffect>
                                    <p:set>
                                      <p:cBhvr>
                                        <p:cTn id="22" dur="1" fill="hold">
                                          <p:stCondLst>
                                            <p:cond delay="999"/>
                                          </p:stCondLst>
                                        </p:cTn>
                                        <p:tgtEl>
                                          <p:spTgt spid="3">
                                            <p:txEl>
                                              <p:pRg st="2" end="2"/>
                                            </p:txEl>
                                          </p:spTgt>
                                        </p:tgtEl>
                                        <p:attrNameLst>
                                          <p:attrName>style.visibility</p:attrName>
                                        </p:attrNameLst>
                                      </p:cBhvr>
                                      <p:to>
                                        <p:strVal val="hidden"/>
                                      </p:to>
                                    </p:set>
                                  </p:childTnLst>
                                </p:cTn>
                              </p:par>
                              <p:par>
                                <p:cTn id="23" presetID="31" presetClass="exit" presetSubtype="0" fill="hold" nodeType="withEffect">
                                  <p:stCondLst>
                                    <p:cond delay="0"/>
                                  </p:stCondLst>
                                  <p:childTnLst>
                                    <p:anim calcmode="lin" valueType="num">
                                      <p:cBhvr>
                                        <p:cTn id="24" dur="1000"/>
                                        <p:tgtEl>
                                          <p:spTgt spid="3">
                                            <p:txEl>
                                              <p:pRg st="3" end="3"/>
                                            </p:txEl>
                                          </p:spTgt>
                                        </p:tgtEl>
                                        <p:attrNameLst>
                                          <p:attrName>ppt_w</p:attrName>
                                        </p:attrNameLst>
                                      </p:cBhvr>
                                      <p:tavLst>
                                        <p:tav tm="0">
                                          <p:val>
                                            <p:strVal val="ppt_w"/>
                                          </p:val>
                                        </p:tav>
                                        <p:tav tm="100000">
                                          <p:val>
                                            <p:fltVal val="0"/>
                                          </p:val>
                                        </p:tav>
                                      </p:tavLst>
                                    </p:anim>
                                    <p:anim calcmode="lin" valueType="num">
                                      <p:cBhvr>
                                        <p:cTn id="25" dur="1000"/>
                                        <p:tgtEl>
                                          <p:spTgt spid="3">
                                            <p:txEl>
                                              <p:pRg st="3" end="3"/>
                                            </p:txEl>
                                          </p:spTgt>
                                        </p:tgtEl>
                                        <p:attrNameLst>
                                          <p:attrName>ppt_h</p:attrName>
                                        </p:attrNameLst>
                                      </p:cBhvr>
                                      <p:tavLst>
                                        <p:tav tm="0">
                                          <p:val>
                                            <p:strVal val="ppt_h"/>
                                          </p:val>
                                        </p:tav>
                                        <p:tav tm="100000">
                                          <p:val>
                                            <p:fltVal val="0"/>
                                          </p:val>
                                        </p:tav>
                                      </p:tavLst>
                                    </p:anim>
                                    <p:anim calcmode="lin" valueType="num">
                                      <p:cBhvr>
                                        <p:cTn id="26"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27" dur="1000"/>
                                        <p:tgtEl>
                                          <p:spTgt spid="3">
                                            <p:txEl>
                                              <p:pRg st="3" end="3"/>
                                            </p:txEl>
                                          </p:spTgt>
                                        </p:tgtEl>
                                      </p:cBhvr>
                                    </p:animEffect>
                                    <p:set>
                                      <p:cBhvr>
                                        <p:cTn id="28" dur="1" fill="hold">
                                          <p:stCondLst>
                                            <p:cond delay="999"/>
                                          </p:stCondLst>
                                        </p:cTn>
                                        <p:tgtEl>
                                          <p:spTgt spid="3">
                                            <p:txEl>
                                              <p:pRg st="3" end="3"/>
                                            </p:txEl>
                                          </p:spTgt>
                                        </p:tgtEl>
                                        <p:attrNameLst>
                                          <p:attrName>style.visibility</p:attrName>
                                        </p:attrNameLst>
                                      </p:cBhvr>
                                      <p:to>
                                        <p:strVal val="hidden"/>
                                      </p:to>
                                    </p:set>
                                  </p:childTnLst>
                                </p:cTn>
                              </p:par>
                              <p:par>
                                <p:cTn id="29" presetID="31" presetClass="exit" presetSubtype="0" fill="hold" nodeType="withEffect">
                                  <p:stCondLst>
                                    <p:cond delay="0"/>
                                  </p:stCondLst>
                                  <p:childTnLst>
                                    <p:anim calcmode="lin" valueType="num">
                                      <p:cBhvr>
                                        <p:cTn id="30" dur="1000"/>
                                        <p:tgtEl>
                                          <p:spTgt spid="3">
                                            <p:txEl>
                                              <p:pRg st="4" end="4"/>
                                            </p:txEl>
                                          </p:spTgt>
                                        </p:tgtEl>
                                        <p:attrNameLst>
                                          <p:attrName>ppt_w</p:attrName>
                                        </p:attrNameLst>
                                      </p:cBhvr>
                                      <p:tavLst>
                                        <p:tav tm="0">
                                          <p:val>
                                            <p:strVal val="ppt_w"/>
                                          </p:val>
                                        </p:tav>
                                        <p:tav tm="100000">
                                          <p:val>
                                            <p:fltVal val="0"/>
                                          </p:val>
                                        </p:tav>
                                      </p:tavLst>
                                    </p:anim>
                                    <p:anim calcmode="lin" valueType="num">
                                      <p:cBhvr>
                                        <p:cTn id="31" dur="1000"/>
                                        <p:tgtEl>
                                          <p:spTgt spid="3">
                                            <p:txEl>
                                              <p:pRg st="4" end="4"/>
                                            </p:txEl>
                                          </p:spTgt>
                                        </p:tgtEl>
                                        <p:attrNameLst>
                                          <p:attrName>ppt_h</p:attrName>
                                        </p:attrNameLst>
                                      </p:cBhvr>
                                      <p:tavLst>
                                        <p:tav tm="0">
                                          <p:val>
                                            <p:strVal val="ppt_h"/>
                                          </p:val>
                                        </p:tav>
                                        <p:tav tm="100000">
                                          <p:val>
                                            <p:fltVal val="0"/>
                                          </p:val>
                                        </p:tav>
                                      </p:tavLst>
                                    </p:anim>
                                    <p:anim calcmode="lin" valueType="num">
                                      <p:cBhvr>
                                        <p:cTn id="32"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33" dur="1000"/>
                                        <p:tgtEl>
                                          <p:spTgt spid="3">
                                            <p:txEl>
                                              <p:pRg st="4" end="4"/>
                                            </p:txEl>
                                          </p:spTgt>
                                        </p:tgtEl>
                                      </p:cBhvr>
                                    </p:animEffect>
                                    <p:set>
                                      <p:cBhvr>
                                        <p:cTn id="34" dur="1" fill="hold">
                                          <p:stCondLst>
                                            <p:cond delay="999"/>
                                          </p:stCondLst>
                                        </p:cTn>
                                        <p:tgtEl>
                                          <p:spTgt spid="3">
                                            <p:txEl>
                                              <p:pRg st="4" end="4"/>
                                            </p:txEl>
                                          </p:spTgt>
                                        </p:tgtEl>
                                        <p:attrNameLst>
                                          <p:attrName>style.visibility</p:attrName>
                                        </p:attrNameLst>
                                      </p:cBhvr>
                                      <p:to>
                                        <p:strVal val="hidden"/>
                                      </p:to>
                                    </p:set>
                                  </p:childTnLst>
                                </p:cTn>
                              </p:par>
                              <p:par>
                                <p:cTn id="35" presetID="31" presetClass="exit" presetSubtype="0" fill="hold" nodeType="withEffect">
                                  <p:stCondLst>
                                    <p:cond delay="0"/>
                                  </p:stCondLst>
                                  <p:childTnLst>
                                    <p:anim calcmode="lin" valueType="num">
                                      <p:cBhvr>
                                        <p:cTn id="36" dur="1000"/>
                                        <p:tgtEl>
                                          <p:spTgt spid="3">
                                            <p:txEl>
                                              <p:pRg st="5" end="5"/>
                                            </p:txEl>
                                          </p:spTgt>
                                        </p:tgtEl>
                                        <p:attrNameLst>
                                          <p:attrName>ppt_w</p:attrName>
                                        </p:attrNameLst>
                                      </p:cBhvr>
                                      <p:tavLst>
                                        <p:tav tm="0">
                                          <p:val>
                                            <p:strVal val="ppt_w"/>
                                          </p:val>
                                        </p:tav>
                                        <p:tav tm="100000">
                                          <p:val>
                                            <p:fltVal val="0"/>
                                          </p:val>
                                        </p:tav>
                                      </p:tavLst>
                                    </p:anim>
                                    <p:anim calcmode="lin" valueType="num">
                                      <p:cBhvr>
                                        <p:cTn id="37" dur="1000"/>
                                        <p:tgtEl>
                                          <p:spTgt spid="3">
                                            <p:txEl>
                                              <p:pRg st="5" end="5"/>
                                            </p:txEl>
                                          </p:spTgt>
                                        </p:tgtEl>
                                        <p:attrNameLst>
                                          <p:attrName>ppt_h</p:attrName>
                                        </p:attrNameLst>
                                      </p:cBhvr>
                                      <p:tavLst>
                                        <p:tav tm="0">
                                          <p:val>
                                            <p:strVal val="ppt_h"/>
                                          </p:val>
                                        </p:tav>
                                        <p:tav tm="100000">
                                          <p:val>
                                            <p:fltVal val="0"/>
                                          </p:val>
                                        </p:tav>
                                      </p:tavLst>
                                    </p:anim>
                                    <p:anim calcmode="lin" valueType="num">
                                      <p:cBhvr>
                                        <p:cTn id="38" dur="1000"/>
                                        <p:tgtEl>
                                          <p:spTgt spid="3">
                                            <p:txEl>
                                              <p:pRg st="5" end="5"/>
                                            </p:txEl>
                                          </p:spTgt>
                                        </p:tgtEl>
                                        <p:attrNameLst>
                                          <p:attrName>style.rotation</p:attrName>
                                        </p:attrNameLst>
                                      </p:cBhvr>
                                      <p:tavLst>
                                        <p:tav tm="0">
                                          <p:val>
                                            <p:fltVal val="0"/>
                                          </p:val>
                                        </p:tav>
                                        <p:tav tm="100000">
                                          <p:val>
                                            <p:fltVal val="90"/>
                                          </p:val>
                                        </p:tav>
                                      </p:tavLst>
                                    </p:anim>
                                    <p:animEffect transition="out" filter="fade">
                                      <p:cBhvr>
                                        <p:cTn id="39" dur="1000"/>
                                        <p:tgtEl>
                                          <p:spTgt spid="3">
                                            <p:txEl>
                                              <p:pRg st="5" end="5"/>
                                            </p:txEl>
                                          </p:spTgt>
                                        </p:tgtEl>
                                      </p:cBhvr>
                                    </p:animEffect>
                                    <p:set>
                                      <p:cBhvr>
                                        <p:cTn id="40" dur="1" fill="hold">
                                          <p:stCondLst>
                                            <p:cond delay="999"/>
                                          </p:stCondLst>
                                        </p:cTn>
                                        <p:tgtEl>
                                          <p:spTgt spid="3">
                                            <p:txEl>
                                              <p:pRg st="5" end="5"/>
                                            </p:txEl>
                                          </p:spTgt>
                                        </p:tgtEl>
                                        <p:attrNameLst>
                                          <p:attrName>style.visibility</p:attrName>
                                        </p:attrNameLst>
                                      </p:cBhvr>
                                      <p:to>
                                        <p:strVal val="hidden"/>
                                      </p:to>
                                    </p:set>
                                  </p:childTnLst>
                                </p:cTn>
                              </p:par>
                              <p:par>
                                <p:cTn id="41" presetID="31" presetClass="exit" presetSubtype="0" fill="hold" nodeType="withEffect">
                                  <p:stCondLst>
                                    <p:cond delay="0"/>
                                  </p:stCondLst>
                                  <p:childTnLst>
                                    <p:anim calcmode="lin" valueType="num">
                                      <p:cBhvr>
                                        <p:cTn id="42" dur="1000"/>
                                        <p:tgtEl>
                                          <p:spTgt spid="3">
                                            <p:txEl>
                                              <p:pRg st="6" end="6"/>
                                            </p:txEl>
                                          </p:spTgt>
                                        </p:tgtEl>
                                        <p:attrNameLst>
                                          <p:attrName>ppt_w</p:attrName>
                                        </p:attrNameLst>
                                      </p:cBhvr>
                                      <p:tavLst>
                                        <p:tav tm="0">
                                          <p:val>
                                            <p:strVal val="ppt_w"/>
                                          </p:val>
                                        </p:tav>
                                        <p:tav tm="100000">
                                          <p:val>
                                            <p:fltVal val="0"/>
                                          </p:val>
                                        </p:tav>
                                      </p:tavLst>
                                    </p:anim>
                                    <p:anim calcmode="lin" valueType="num">
                                      <p:cBhvr>
                                        <p:cTn id="43" dur="1000"/>
                                        <p:tgtEl>
                                          <p:spTgt spid="3">
                                            <p:txEl>
                                              <p:pRg st="6" end="6"/>
                                            </p:txEl>
                                          </p:spTgt>
                                        </p:tgtEl>
                                        <p:attrNameLst>
                                          <p:attrName>ppt_h</p:attrName>
                                        </p:attrNameLst>
                                      </p:cBhvr>
                                      <p:tavLst>
                                        <p:tav tm="0">
                                          <p:val>
                                            <p:strVal val="ppt_h"/>
                                          </p:val>
                                        </p:tav>
                                        <p:tav tm="100000">
                                          <p:val>
                                            <p:fltVal val="0"/>
                                          </p:val>
                                        </p:tav>
                                      </p:tavLst>
                                    </p:anim>
                                    <p:anim calcmode="lin" valueType="num">
                                      <p:cBhvr>
                                        <p:cTn id="44" dur="1000"/>
                                        <p:tgtEl>
                                          <p:spTgt spid="3">
                                            <p:txEl>
                                              <p:pRg st="6" end="6"/>
                                            </p:txEl>
                                          </p:spTgt>
                                        </p:tgtEl>
                                        <p:attrNameLst>
                                          <p:attrName>style.rotation</p:attrName>
                                        </p:attrNameLst>
                                      </p:cBhvr>
                                      <p:tavLst>
                                        <p:tav tm="0">
                                          <p:val>
                                            <p:fltVal val="0"/>
                                          </p:val>
                                        </p:tav>
                                        <p:tav tm="100000">
                                          <p:val>
                                            <p:fltVal val="90"/>
                                          </p:val>
                                        </p:tav>
                                      </p:tavLst>
                                    </p:anim>
                                    <p:animEffect transition="out" filter="fade">
                                      <p:cBhvr>
                                        <p:cTn id="45" dur="1000"/>
                                        <p:tgtEl>
                                          <p:spTgt spid="3">
                                            <p:txEl>
                                              <p:pRg st="6" end="6"/>
                                            </p:txEl>
                                          </p:spTgt>
                                        </p:tgtEl>
                                      </p:cBhvr>
                                    </p:animEffect>
                                    <p:set>
                                      <p:cBhvr>
                                        <p:cTn id="46" dur="1" fill="hold">
                                          <p:stCondLst>
                                            <p:cond delay="999"/>
                                          </p:stCondLst>
                                        </p:cTn>
                                        <p:tgtEl>
                                          <p:spTgt spid="3">
                                            <p:txEl>
                                              <p:pRg st="6" end="6"/>
                                            </p:txEl>
                                          </p:spTgt>
                                        </p:tgtEl>
                                        <p:attrNameLst>
                                          <p:attrName>style.visibility</p:attrName>
                                        </p:attrNameLst>
                                      </p:cBhvr>
                                      <p:to>
                                        <p:strVal val="hidden"/>
                                      </p:to>
                                    </p:set>
                                  </p:childTnLst>
                                </p:cTn>
                              </p:par>
                              <p:par>
                                <p:cTn id="47" presetID="31" presetClass="exit" presetSubtype="0" fill="hold" nodeType="withEffect">
                                  <p:stCondLst>
                                    <p:cond delay="0"/>
                                  </p:stCondLst>
                                  <p:childTnLst>
                                    <p:anim calcmode="lin" valueType="num">
                                      <p:cBhvr>
                                        <p:cTn id="48" dur="1000"/>
                                        <p:tgtEl>
                                          <p:spTgt spid="3">
                                            <p:txEl>
                                              <p:pRg st="7" end="7"/>
                                            </p:txEl>
                                          </p:spTgt>
                                        </p:tgtEl>
                                        <p:attrNameLst>
                                          <p:attrName>ppt_w</p:attrName>
                                        </p:attrNameLst>
                                      </p:cBhvr>
                                      <p:tavLst>
                                        <p:tav tm="0">
                                          <p:val>
                                            <p:strVal val="ppt_w"/>
                                          </p:val>
                                        </p:tav>
                                        <p:tav tm="100000">
                                          <p:val>
                                            <p:fltVal val="0"/>
                                          </p:val>
                                        </p:tav>
                                      </p:tavLst>
                                    </p:anim>
                                    <p:anim calcmode="lin" valueType="num">
                                      <p:cBhvr>
                                        <p:cTn id="49" dur="1000"/>
                                        <p:tgtEl>
                                          <p:spTgt spid="3">
                                            <p:txEl>
                                              <p:pRg st="7" end="7"/>
                                            </p:txEl>
                                          </p:spTgt>
                                        </p:tgtEl>
                                        <p:attrNameLst>
                                          <p:attrName>ppt_h</p:attrName>
                                        </p:attrNameLst>
                                      </p:cBhvr>
                                      <p:tavLst>
                                        <p:tav tm="0">
                                          <p:val>
                                            <p:strVal val="ppt_h"/>
                                          </p:val>
                                        </p:tav>
                                        <p:tav tm="100000">
                                          <p:val>
                                            <p:fltVal val="0"/>
                                          </p:val>
                                        </p:tav>
                                      </p:tavLst>
                                    </p:anim>
                                    <p:anim calcmode="lin" valueType="num">
                                      <p:cBhvr>
                                        <p:cTn id="50" dur="1000"/>
                                        <p:tgtEl>
                                          <p:spTgt spid="3">
                                            <p:txEl>
                                              <p:pRg st="7" end="7"/>
                                            </p:txEl>
                                          </p:spTgt>
                                        </p:tgtEl>
                                        <p:attrNameLst>
                                          <p:attrName>style.rotation</p:attrName>
                                        </p:attrNameLst>
                                      </p:cBhvr>
                                      <p:tavLst>
                                        <p:tav tm="0">
                                          <p:val>
                                            <p:fltVal val="0"/>
                                          </p:val>
                                        </p:tav>
                                        <p:tav tm="100000">
                                          <p:val>
                                            <p:fltVal val="90"/>
                                          </p:val>
                                        </p:tav>
                                      </p:tavLst>
                                    </p:anim>
                                    <p:animEffect transition="out" filter="fade">
                                      <p:cBhvr>
                                        <p:cTn id="51" dur="1000"/>
                                        <p:tgtEl>
                                          <p:spTgt spid="3">
                                            <p:txEl>
                                              <p:pRg st="7" end="7"/>
                                            </p:txEl>
                                          </p:spTgt>
                                        </p:tgtEl>
                                      </p:cBhvr>
                                    </p:animEffect>
                                    <p:set>
                                      <p:cBhvr>
                                        <p:cTn id="52" dur="1" fill="hold">
                                          <p:stCondLst>
                                            <p:cond delay="999"/>
                                          </p:stCondLst>
                                        </p:cTn>
                                        <p:tgtEl>
                                          <p:spTgt spid="3">
                                            <p:txEl>
                                              <p:pRg st="7" end="7"/>
                                            </p:txEl>
                                          </p:spTgt>
                                        </p:tgtEl>
                                        <p:attrNameLst>
                                          <p:attrName>style.visibility</p:attrName>
                                        </p:attrNameLst>
                                      </p:cBhvr>
                                      <p:to>
                                        <p:strVal val="hidden"/>
                                      </p:to>
                                    </p:set>
                                  </p:childTnLst>
                                </p:cTn>
                              </p:par>
                              <p:par>
                                <p:cTn id="53" presetID="31" presetClass="exit" presetSubtype="0" fill="hold" nodeType="withEffect">
                                  <p:stCondLst>
                                    <p:cond delay="0"/>
                                  </p:stCondLst>
                                  <p:childTnLst>
                                    <p:anim calcmode="lin" valueType="num">
                                      <p:cBhvr>
                                        <p:cTn id="54" dur="1000"/>
                                        <p:tgtEl>
                                          <p:spTgt spid="3">
                                            <p:txEl>
                                              <p:pRg st="8" end="8"/>
                                            </p:txEl>
                                          </p:spTgt>
                                        </p:tgtEl>
                                        <p:attrNameLst>
                                          <p:attrName>ppt_w</p:attrName>
                                        </p:attrNameLst>
                                      </p:cBhvr>
                                      <p:tavLst>
                                        <p:tav tm="0">
                                          <p:val>
                                            <p:strVal val="ppt_w"/>
                                          </p:val>
                                        </p:tav>
                                        <p:tav tm="100000">
                                          <p:val>
                                            <p:fltVal val="0"/>
                                          </p:val>
                                        </p:tav>
                                      </p:tavLst>
                                    </p:anim>
                                    <p:anim calcmode="lin" valueType="num">
                                      <p:cBhvr>
                                        <p:cTn id="55" dur="1000"/>
                                        <p:tgtEl>
                                          <p:spTgt spid="3">
                                            <p:txEl>
                                              <p:pRg st="8" end="8"/>
                                            </p:txEl>
                                          </p:spTgt>
                                        </p:tgtEl>
                                        <p:attrNameLst>
                                          <p:attrName>ppt_h</p:attrName>
                                        </p:attrNameLst>
                                      </p:cBhvr>
                                      <p:tavLst>
                                        <p:tav tm="0">
                                          <p:val>
                                            <p:strVal val="ppt_h"/>
                                          </p:val>
                                        </p:tav>
                                        <p:tav tm="100000">
                                          <p:val>
                                            <p:fltVal val="0"/>
                                          </p:val>
                                        </p:tav>
                                      </p:tavLst>
                                    </p:anim>
                                    <p:anim calcmode="lin" valueType="num">
                                      <p:cBhvr>
                                        <p:cTn id="56" dur="1000"/>
                                        <p:tgtEl>
                                          <p:spTgt spid="3">
                                            <p:txEl>
                                              <p:pRg st="8" end="8"/>
                                            </p:txEl>
                                          </p:spTgt>
                                        </p:tgtEl>
                                        <p:attrNameLst>
                                          <p:attrName>style.rotation</p:attrName>
                                        </p:attrNameLst>
                                      </p:cBhvr>
                                      <p:tavLst>
                                        <p:tav tm="0">
                                          <p:val>
                                            <p:fltVal val="0"/>
                                          </p:val>
                                        </p:tav>
                                        <p:tav tm="100000">
                                          <p:val>
                                            <p:fltVal val="90"/>
                                          </p:val>
                                        </p:tav>
                                      </p:tavLst>
                                    </p:anim>
                                    <p:animEffect transition="out" filter="fade">
                                      <p:cBhvr>
                                        <p:cTn id="57" dur="1000"/>
                                        <p:tgtEl>
                                          <p:spTgt spid="3">
                                            <p:txEl>
                                              <p:pRg st="8" end="8"/>
                                            </p:txEl>
                                          </p:spTgt>
                                        </p:tgtEl>
                                      </p:cBhvr>
                                    </p:animEffect>
                                    <p:set>
                                      <p:cBhvr>
                                        <p:cTn id="58" dur="1" fill="hold">
                                          <p:stCondLst>
                                            <p:cond delay="999"/>
                                          </p:stCondLst>
                                        </p:cTn>
                                        <p:tgtEl>
                                          <p:spTgt spid="3">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6172200"/>
          </a:xfrm>
        </p:spPr>
        <p:txBody>
          <a:bodyPr/>
          <a:lstStyle/>
          <a:p>
            <a:pPr marL="36512" indent="0" algn="ctr">
              <a:buFont typeface="Wingdings 2" pitchFamily="18" charset="2"/>
              <a:buNone/>
              <a:defRPr/>
            </a:pPr>
            <a:r>
              <a:rPr lang="en-US" sz="2800" b="1" dirty="0"/>
              <a:t>Course of the Resistance</a:t>
            </a:r>
            <a:endParaRPr lang="en-US" sz="2800" b="1" dirty="0">
              <a:latin typeface="Times New Roman" pitchFamily="18" charset="0"/>
              <a:cs typeface="Times New Roman" pitchFamily="18" charset="0"/>
            </a:endParaRPr>
          </a:p>
          <a:p>
            <a:pPr marL="550862" indent="-514350">
              <a:buFont typeface="+mj-lt"/>
              <a:buAutoNum type="alphaUcPeriod"/>
              <a:defRPr/>
            </a:pPr>
            <a:r>
              <a:rPr lang="en-US" sz="2800" dirty="0">
                <a:latin typeface="Times New Roman" pitchFamily="18" charset="0"/>
                <a:cs typeface="Times New Roman" pitchFamily="18" charset="0"/>
              </a:rPr>
              <a:t>1896 </a:t>
            </a:r>
            <a:r>
              <a:rPr lang="en-US" sz="2800" dirty="0" err="1">
                <a:latin typeface="Times New Roman" pitchFamily="18" charset="0"/>
                <a:cs typeface="Times New Roman" pitchFamily="18" charset="0"/>
              </a:rPr>
              <a:t>Agiryama</a:t>
            </a:r>
            <a:r>
              <a:rPr lang="en-US" sz="2800" dirty="0">
                <a:latin typeface="Times New Roman" pitchFamily="18" charset="0"/>
                <a:cs typeface="Times New Roman" pitchFamily="18" charset="0"/>
              </a:rPr>
              <a:t> joined </a:t>
            </a:r>
            <a:r>
              <a:rPr lang="en-US" sz="2800" dirty="0" err="1">
                <a:latin typeface="Times New Roman" pitchFamily="18" charset="0"/>
                <a:cs typeface="Times New Roman" pitchFamily="18" charset="0"/>
              </a:rPr>
              <a:t>Mbarak</a:t>
            </a:r>
            <a:r>
              <a:rPr lang="en-US" sz="2800" dirty="0">
                <a:latin typeface="Times New Roman" pitchFamily="18" charset="0"/>
                <a:cs typeface="Times New Roman" pitchFamily="18" charset="0"/>
              </a:rPr>
              <a:t> of </a:t>
            </a:r>
            <a:r>
              <a:rPr lang="en-US" sz="2800" dirty="0" err="1">
                <a:latin typeface="Times New Roman" pitchFamily="18" charset="0"/>
                <a:cs typeface="Times New Roman" pitchFamily="18" charset="0"/>
              </a:rPr>
              <a:t>Mazrui</a:t>
            </a:r>
            <a:r>
              <a:rPr lang="en-US" sz="2800" dirty="0">
                <a:latin typeface="Times New Roman" pitchFamily="18" charset="0"/>
                <a:cs typeface="Times New Roman" pitchFamily="18" charset="0"/>
              </a:rPr>
              <a:t> Arabs in a revolt against the British</a:t>
            </a:r>
          </a:p>
          <a:p>
            <a:pPr marL="550862" indent="-514350">
              <a:buFont typeface="+mj-lt"/>
              <a:buAutoNum type="alphaUcPeriod"/>
              <a:defRPr/>
            </a:pPr>
            <a:r>
              <a:rPr lang="en-US" sz="2800" dirty="0">
                <a:latin typeface="Times New Roman" pitchFamily="18" charset="0"/>
                <a:cs typeface="Times New Roman" pitchFamily="18" charset="0"/>
              </a:rPr>
              <a:t>1912, </a:t>
            </a:r>
            <a:r>
              <a:rPr lang="en-US" sz="2800" dirty="0" err="1">
                <a:latin typeface="Times New Roman" pitchFamily="18" charset="0"/>
                <a:cs typeface="Times New Roman" pitchFamily="18" charset="0"/>
              </a:rPr>
              <a:t>Agiryama</a:t>
            </a:r>
            <a:r>
              <a:rPr lang="en-US" sz="2800" dirty="0">
                <a:latin typeface="Times New Roman" pitchFamily="18" charset="0"/>
                <a:cs typeface="Times New Roman" pitchFamily="18" charset="0"/>
              </a:rPr>
              <a:t> refused to volunteer to work on the British farms</a:t>
            </a:r>
          </a:p>
          <a:p>
            <a:pPr marL="550862" indent="-514350">
              <a:buFont typeface="+mj-lt"/>
              <a:buAutoNum type="alphaUcPeriod"/>
              <a:defRPr/>
            </a:pPr>
            <a:r>
              <a:rPr lang="en-US" sz="2800" dirty="0">
                <a:latin typeface="Times New Roman" pitchFamily="18" charset="0"/>
                <a:cs typeface="Times New Roman" pitchFamily="18" charset="0"/>
              </a:rPr>
              <a:t>1914, they were recruited as soldiers and porters for the British army. A revolt arose organized by </a:t>
            </a:r>
            <a:r>
              <a:rPr lang="en-US" sz="2800" dirty="0" err="1">
                <a:latin typeface="Times New Roman" pitchFamily="18" charset="0"/>
                <a:cs typeface="Times New Roman" pitchFamily="18" charset="0"/>
              </a:rPr>
              <a:t>Mekatilili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Menza</a:t>
            </a:r>
            <a:r>
              <a:rPr lang="en-US" sz="2800" dirty="0">
                <a:latin typeface="Times New Roman" pitchFamily="18" charset="0"/>
                <a:cs typeface="Times New Roman" pitchFamily="18" charset="0"/>
              </a:rPr>
              <a:t>. She was assisted by </a:t>
            </a:r>
            <a:r>
              <a:rPr lang="en-US" sz="2800" dirty="0" err="1">
                <a:latin typeface="Times New Roman" pitchFamily="18" charset="0"/>
                <a:cs typeface="Times New Roman" pitchFamily="18" charset="0"/>
              </a:rPr>
              <a:t>Wanje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Madorika</a:t>
            </a:r>
            <a:endParaRPr lang="en-US" sz="2800" dirty="0">
              <a:latin typeface="Times New Roman" pitchFamily="18" charset="0"/>
              <a:cs typeface="Times New Roman" pitchFamily="18" charset="0"/>
            </a:endParaRPr>
          </a:p>
          <a:p>
            <a:pPr marL="550862" indent="-514350">
              <a:buFont typeface="+mj-lt"/>
              <a:buAutoNum type="alphaUcPeriod"/>
              <a:defRPr/>
            </a:pPr>
            <a:r>
              <a:rPr lang="en-US" sz="2800" dirty="0">
                <a:latin typeface="Times New Roman" pitchFamily="18" charset="0"/>
                <a:cs typeface="Times New Roman" pitchFamily="18" charset="0"/>
              </a:rPr>
              <a:t>They administered an oath taken so as to unite them. The oath was called </a:t>
            </a:r>
            <a:r>
              <a:rPr lang="en-US" sz="2800" dirty="0" err="1">
                <a:latin typeface="Times New Roman" pitchFamily="18" charset="0"/>
                <a:cs typeface="Times New Roman" pitchFamily="18" charset="0"/>
              </a:rPr>
              <a:t>Fisi</a:t>
            </a:r>
            <a:r>
              <a:rPr lang="en-US" sz="2800" dirty="0">
                <a:latin typeface="Times New Roman" pitchFamily="18" charset="0"/>
                <a:cs typeface="Times New Roman" pitchFamily="18" charset="0"/>
              </a:rPr>
              <a:t> for men and </a:t>
            </a:r>
            <a:r>
              <a:rPr lang="en-US" sz="2800" dirty="0" err="1">
                <a:latin typeface="Times New Roman" pitchFamily="18" charset="0"/>
                <a:cs typeface="Times New Roman" pitchFamily="18" charset="0"/>
              </a:rPr>
              <a:t>Mukushekushe</a:t>
            </a:r>
            <a:r>
              <a:rPr lang="en-US" sz="2800" dirty="0">
                <a:latin typeface="Times New Roman" pitchFamily="18" charset="0"/>
                <a:cs typeface="Times New Roman" pitchFamily="18" charset="0"/>
              </a:rPr>
              <a:t> for women</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lstStyle/>
          <a:p>
            <a:pPr marL="550862" indent="-514350">
              <a:buFont typeface="+mj-lt"/>
              <a:buAutoNum type="alphaUcPeriod" startAt="5"/>
              <a:defRPr/>
            </a:pPr>
            <a:r>
              <a:rPr lang="en-US" sz="3200" dirty="0">
                <a:latin typeface="Times New Roman" pitchFamily="18" charset="0"/>
                <a:cs typeface="Times New Roman" pitchFamily="18" charset="0"/>
              </a:rPr>
              <a:t>They engaged in guerilla warfare attacking converts, homes of loyalists, chiefs, headmen, Europeans and collaborators</a:t>
            </a:r>
          </a:p>
          <a:p>
            <a:pPr marL="550862" indent="-514350">
              <a:buFont typeface="+mj-lt"/>
              <a:buAutoNum type="alphaUcPeriod" startAt="5"/>
              <a:defRPr/>
            </a:pPr>
            <a:r>
              <a:rPr lang="en-US" sz="3200" dirty="0">
                <a:latin typeface="Times New Roman" pitchFamily="18" charset="0"/>
                <a:cs typeface="Times New Roman" pitchFamily="18" charset="0"/>
              </a:rPr>
              <a:t>The British burnt their villages and crops</a:t>
            </a:r>
          </a:p>
          <a:p>
            <a:pPr marL="550862" indent="-514350">
              <a:buFont typeface="+mj-lt"/>
              <a:buAutoNum type="alphaUcPeriod" startAt="5"/>
              <a:defRPr/>
            </a:pPr>
            <a:r>
              <a:rPr lang="en-US" sz="3200" dirty="0" err="1">
                <a:latin typeface="Times New Roman" pitchFamily="18" charset="0"/>
                <a:cs typeface="Times New Roman" pitchFamily="18" charset="0"/>
              </a:rPr>
              <a:t>Mekatilili</a:t>
            </a:r>
            <a:r>
              <a:rPr lang="en-US" sz="3200" dirty="0">
                <a:latin typeface="Times New Roman" pitchFamily="18" charset="0"/>
                <a:cs typeface="Times New Roman" pitchFamily="18" charset="0"/>
              </a:rPr>
              <a:t> and </a:t>
            </a:r>
            <a:r>
              <a:rPr lang="en-US" sz="3200" dirty="0" err="1">
                <a:latin typeface="Times New Roman" pitchFamily="18" charset="0"/>
                <a:cs typeface="Times New Roman" pitchFamily="18" charset="0"/>
              </a:rPr>
              <a:t>Wanje</a:t>
            </a:r>
            <a:r>
              <a:rPr lang="en-US" sz="3200" dirty="0">
                <a:latin typeface="Times New Roman" pitchFamily="18" charset="0"/>
                <a:cs typeface="Times New Roman" pitchFamily="18" charset="0"/>
              </a:rPr>
              <a:t> were arrested and deport­ed to </a:t>
            </a:r>
            <a:r>
              <a:rPr lang="en-US" sz="3200" dirty="0" err="1">
                <a:latin typeface="Times New Roman" pitchFamily="18" charset="0"/>
                <a:cs typeface="Times New Roman" pitchFamily="18" charset="0"/>
              </a:rPr>
              <a:t>Kisii</a:t>
            </a:r>
            <a:endParaRPr lang="en-US" sz="3200" dirty="0">
              <a:latin typeface="Times New Roman" pitchFamily="18" charset="0"/>
              <a:cs typeface="Times New Roman" pitchFamily="18" charset="0"/>
            </a:endParaRPr>
          </a:p>
          <a:p>
            <a:pPr marL="550862" indent="-514350">
              <a:buFont typeface="+mj-lt"/>
              <a:buAutoNum type="alphaUcPeriod" startAt="5"/>
              <a:defRPr/>
            </a:pPr>
            <a:r>
              <a:rPr lang="en-US" sz="3200" dirty="0">
                <a:latin typeface="Times New Roman" pitchFamily="18" charset="0"/>
                <a:cs typeface="Times New Roman" pitchFamily="18" charset="0"/>
              </a:rPr>
              <a:t>Their land was taken, shrines (Kaya </a:t>
            </a:r>
            <a:r>
              <a:rPr lang="en-US" sz="3200" dirty="0" err="1">
                <a:latin typeface="Times New Roman" pitchFamily="18" charset="0"/>
                <a:cs typeface="Times New Roman" pitchFamily="18" charset="0"/>
              </a:rPr>
              <a:t>Fungo</a:t>
            </a:r>
            <a:r>
              <a:rPr lang="en-US" sz="3200" dirty="0">
                <a:latin typeface="Times New Roman" pitchFamily="18" charset="0"/>
                <a:cs typeface="Times New Roman" pitchFamily="18" charset="0"/>
              </a:rPr>
              <a:t>) destroyed, though they build another one at </a:t>
            </a:r>
            <a:r>
              <a:rPr lang="en-US" sz="3200" dirty="0" err="1">
                <a:latin typeface="Times New Roman" pitchFamily="18" charset="0"/>
                <a:cs typeface="Times New Roman" pitchFamily="18" charset="0"/>
              </a:rPr>
              <a:t>Mangea</a:t>
            </a:r>
            <a:endParaRPr lang="en-US" sz="3200" dirty="0">
              <a:latin typeface="Times New Roman" pitchFamily="18" charset="0"/>
              <a:cs typeface="Times New Roman" pitchFamily="18" charset="0"/>
            </a:endParaRPr>
          </a:p>
          <a:p>
            <a:pPr marL="550862" indent="-514350">
              <a:buFont typeface="+mj-lt"/>
              <a:buAutoNum type="alphaUcPeriod" startAt="5"/>
              <a:defRPr/>
            </a:pPr>
            <a:r>
              <a:rPr lang="en-US" sz="3200" dirty="0">
                <a:latin typeface="Times New Roman" pitchFamily="18" charset="0"/>
                <a:cs typeface="Times New Roman" pitchFamily="18" charset="0"/>
              </a:rPr>
              <a:t>The resistance went on until 1916.</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763000" cy="5943600"/>
          </a:xfrm>
        </p:spPr>
        <p:txBody>
          <a:bodyPr/>
          <a:lstStyle/>
          <a:p>
            <a:pPr marL="36512" indent="0">
              <a:buFont typeface="Wingdings 2" pitchFamily="18" charset="2"/>
              <a:buNone/>
              <a:defRPr/>
            </a:pPr>
            <a:r>
              <a:rPr lang="en-US" b="1" dirty="0"/>
              <a:t>Role of </a:t>
            </a:r>
            <a:r>
              <a:rPr lang="en-US" b="1" dirty="0" err="1"/>
              <a:t>Mekatilili</a:t>
            </a:r>
            <a:r>
              <a:rPr lang="en-US" b="1" dirty="0"/>
              <a:t> in the Resistance</a:t>
            </a:r>
          </a:p>
          <a:p>
            <a:pPr marL="550862" indent="-514350">
              <a:buFont typeface="+mj-lt"/>
              <a:buAutoNum type="arabicParenR"/>
              <a:defRPr/>
            </a:pPr>
            <a:r>
              <a:rPr lang="en-US" dirty="0"/>
              <a:t>Encouraged </a:t>
            </a:r>
            <a:r>
              <a:rPr lang="en-US" dirty="0" err="1"/>
              <a:t>Agiryama</a:t>
            </a:r>
            <a:r>
              <a:rPr lang="en-US" dirty="0"/>
              <a:t> to face the British by administering oaths to unite them</a:t>
            </a:r>
          </a:p>
          <a:p>
            <a:pPr marL="550862" indent="-514350">
              <a:buFont typeface="+mj-lt"/>
              <a:buAutoNum type="arabicParenR"/>
              <a:defRPr/>
            </a:pPr>
            <a:r>
              <a:rPr lang="en-US" dirty="0"/>
              <a:t>Through the oaths she inspired the </a:t>
            </a:r>
            <a:r>
              <a:rPr lang="en-US" dirty="0" err="1"/>
              <a:t>Agiryama</a:t>
            </a:r>
            <a:r>
              <a:rPr lang="en-US" dirty="0"/>
              <a:t> to prolong their resistance</a:t>
            </a:r>
          </a:p>
          <a:p>
            <a:pPr marL="550862" indent="-514350">
              <a:buFont typeface="+mj-lt"/>
              <a:buAutoNum type="arabicParenR"/>
              <a:defRPr/>
            </a:pPr>
            <a:r>
              <a:rPr lang="en-US" dirty="0"/>
              <a:t>She presented their grievances to the British.</a:t>
            </a:r>
          </a:p>
          <a:p>
            <a:pPr marL="550862" indent="-514350">
              <a:buFont typeface="+mj-lt"/>
              <a:buAutoNum type="arabicParenR"/>
              <a:defRPr/>
            </a:pPr>
            <a:r>
              <a:rPr lang="en-US" dirty="0"/>
              <a:t>Some were later addressed</a:t>
            </a:r>
          </a:p>
          <a:p>
            <a:pPr marL="550862" indent="-514350">
              <a:buFont typeface="+mj-lt"/>
              <a:buAutoNum type="arabicParenR"/>
              <a:defRPr/>
            </a:pPr>
            <a:r>
              <a:rPr lang="en-US" dirty="0"/>
              <a:t>Her leadership highlighted the role of women in the struggle for independence in colonial Kenya</a:t>
            </a:r>
          </a:p>
          <a:p>
            <a:pPr marL="550862" indent="-514350">
              <a:buFont typeface="+mj-lt"/>
              <a:buAutoNum type="arabicParenR"/>
              <a:defRPr/>
            </a:pPr>
            <a:r>
              <a:rPr lang="en-US" dirty="0"/>
              <a:t>She </a:t>
            </a:r>
            <a:r>
              <a:rPr lang="en-US" dirty="0" err="1"/>
              <a:t>mobilised</a:t>
            </a:r>
            <a:r>
              <a:rPr lang="en-US" dirty="0"/>
              <a:t> her people into resistance, thus she was a symbol of unity.</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153400" cy="6019800"/>
          </a:xfrm>
        </p:spPr>
        <p:txBody>
          <a:bodyPr/>
          <a:lstStyle/>
          <a:p>
            <a:pPr marL="36512" indent="0">
              <a:buFont typeface="Wingdings 2" pitchFamily="18" charset="2"/>
              <a:buNone/>
              <a:defRPr/>
            </a:pPr>
            <a:r>
              <a:rPr lang="en-US" b="1" dirty="0"/>
              <a:t>Results of the </a:t>
            </a:r>
            <a:r>
              <a:rPr lang="en-US" b="1" dirty="0" err="1"/>
              <a:t>Agiryama</a:t>
            </a:r>
            <a:r>
              <a:rPr lang="en-US" b="1" dirty="0"/>
              <a:t> Resistance</a:t>
            </a:r>
          </a:p>
          <a:p>
            <a:pPr marL="36512" indent="0">
              <a:buFont typeface="Wingdings 2" pitchFamily="18" charset="2"/>
              <a:buNone/>
              <a:defRPr/>
            </a:pPr>
            <a:endParaRPr lang="en-US" sz="1600" b="1" dirty="0"/>
          </a:p>
          <a:p>
            <a:pPr marL="550862" indent="-514350">
              <a:buFont typeface="+mj-lt"/>
              <a:buAutoNum type="arabicParenR"/>
              <a:defRPr/>
            </a:pPr>
            <a:r>
              <a:rPr lang="en-US" dirty="0"/>
              <a:t>Loss of lives</a:t>
            </a:r>
          </a:p>
          <a:p>
            <a:pPr marL="550862" indent="-514350">
              <a:buFont typeface="+mj-lt"/>
              <a:buAutoNum type="arabicParenR"/>
              <a:defRPr/>
            </a:pPr>
            <a:r>
              <a:rPr lang="en-US" dirty="0"/>
              <a:t>Destruction of property</a:t>
            </a:r>
          </a:p>
          <a:p>
            <a:pPr marL="550862" indent="-514350">
              <a:buFont typeface="+mj-lt"/>
              <a:buAutoNum type="arabicParenR"/>
              <a:defRPr/>
            </a:pPr>
            <a:r>
              <a:rPr lang="en-US" dirty="0"/>
              <a:t>Loss of independence</a:t>
            </a:r>
          </a:p>
          <a:p>
            <a:pPr marL="550862" indent="-514350">
              <a:buFont typeface="+mj-lt"/>
              <a:buAutoNum type="arabicParenR"/>
              <a:defRPr/>
            </a:pPr>
            <a:r>
              <a:rPr lang="en-US" dirty="0"/>
              <a:t>Disruption of the </a:t>
            </a:r>
            <a:r>
              <a:rPr lang="en-US" dirty="0" err="1"/>
              <a:t>Agiryama</a:t>
            </a:r>
            <a:r>
              <a:rPr lang="en-US" dirty="0"/>
              <a:t> economic activi­ties e.g. trade</a:t>
            </a:r>
          </a:p>
          <a:p>
            <a:pPr marL="550862" indent="-514350">
              <a:buFont typeface="+mj-lt"/>
              <a:buAutoNum type="arabicParenR"/>
              <a:defRPr/>
            </a:pPr>
            <a:r>
              <a:rPr lang="en-US" dirty="0"/>
              <a:t>Role of women in struggle for their rights emerged prominently.</a:t>
            </a:r>
          </a:p>
          <a:p>
            <a:pPr marL="550862" indent="-514350">
              <a:buFont typeface="+mj-lt"/>
              <a:buAutoNum type="arabicParenR"/>
              <a:defRPr/>
            </a:pPr>
            <a:r>
              <a:rPr lang="en-US" dirty="0"/>
              <a:t>The </a:t>
            </a:r>
            <a:r>
              <a:rPr lang="en-US" dirty="0" err="1"/>
              <a:t>Bukusu</a:t>
            </a:r>
            <a:r>
              <a:rPr lang="en-US" dirty="0"/>
              <a:t> Resistance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2" end="2"/>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3" end="3"/>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4" end="4"/>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5" end="5"/>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6" end="6"/>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629400"/>
          </a:xfrm>
        </p:spPr>
        <p:txBody>
          <a:bodyPr/>
          <a:lstStyle/>
          <a:p>
            <a:pPr marL="36512" indent="0" algn="ctr">
              <a:buFont typeface="Wingdings 2" pitchFamily="18" charset="2"/>
              <a:buNone/>
              <a:defRPr/>
            </a:pPr>
            <a:r>
              <a:rPr lang="en-US" b="1" dirty="0"/>
              <a:t>The </a:t>
            </a:r>
            <a:r>
              <a:rPr lang="en-US" b="1" dirty="0" err="1"/>
              <a:t>Bukusu</a:t>
            </a:r>
            <a:r>
              <a:rPr lang="en-US" b="1" dirty="0"/>
              <a:t> Resistance</a:t>
            </a:r>
          </a:p>
          <a:p>
            <a:pPr marL="36512" indent="0">
              <a:buFont typeface="Wingdings 2" pitchFamily="18" charset="2"/>
              <a:buNone/>
              <a:defRPr/>
            </a:pPr>
            <a:r>
              <a:rPr lang="en-US" b="1" dirty="0"/>
              <a:t>Causes of their Resistance</a:t>
            </a:r>
          </a:p>
          <a:p>
            <a:pPr marL="550862" indent="-514350">
              <a:buFont typeface="+mj-lt"/>
              <a:buAutoNum type="arabicParenR"/>
              <a:defRPr/>
            </a:pPr>
            <a:r>
              <a:rPr lang="en-US" dirty="0"/>
              <a:t>Imposition of </a:t>
            </a:r>
            <a:r>
              <a:rPr lang="en-US" dirty="0" err="1"/>
              <a:t>Nabongo</a:t>
            </a:r>
            <a:r>
              <a:rPr lang="en-US" dirty="0"/>
              <a:t> </a:t>
            </a:r>
            <a:r>
              <a:rPr lang="en-US" dirty="0" err="1"/>
              <a:t>Mumia</a:t>
            </a:r>
            <a:r>
              <a:rPr lang="en-US" dirty="0"/>
              <a:t> of </a:t>
            </a:r>
            <a:r>
              <a:rPr lang="en-US" dirty="0" err="1"/>
              <a:t>Wanga</a:t>
            </a:r>
            <a:r>
              <a:rPr lang="en-US" dirty="0"/>
              <a:t> as the overall leader of the </a:t>
            </a:r>
            <a:r>
              <a:rPr lang="en-US" dirty="0" err="1"/>
              <a:t>Abaluhya</a:t>
            </a:r>
            <a:r>
              <a:rPr lang="en-US" dirty="0"/>
              <a:t> by the British</a:t>
            </a:r>
          </a:p>
          <a:p>
            <a:pPr marL="550862" indent="-514350">
              <a:buFont typeface="+mj-lt"/>
              <a:buAutoNum type="arabicParenR"/>
              <a:defRPr/>
            </a:pPr>
            <a:r>
              <a:rPr lang="en-US" dirty="0"/>
              <a:t>They wanted to safeguard their independence</a:t>
            </a:r>
          </a:p>
          <a:p>
            <a:pPr marL="550862" indent="-514350">
              <a:buFont typeface="+mj-lt"/>
              <a:buAutoNum type="arabicParenR"/>
              <a:defRPr/>
            </a:pPr>
            <a:r>
              <a:rPr lang="en-US" dirty="0"/>
              <a:t>In 1894, the British ordered </a:t>
            </a:r>
            <a:r>
              <a:rPr lang="en-US" dirty="0" err="1"/>
              <a:t>Bukusu</a:t>
            </a:r>
            <a:r>
              <a:rPr lang="en-US" dirty="0"/>
              <a:t> warriors to surrender their guns</a:t>
            </a:r>
          </a:p>
          <a:p>
            <a:pPr marL="550862" indent="-514350">
              <a:buFont typeface="+mj-lt"/>
              <a:buAutoNum type="arabicParenR"/>
              <a:defRPr/>
            </a:pPr>
            <a:r>
              <a:rPr lang="en-US" dirty="0"/>
              <a:t>Cultural interference by Europeans</a:t>
            </a:r>
          </a:p>
          <a:p>
            <a:pPr marL="550862" indent="-514350">
              <a:buFont typeface="+mj-lt"/>
              <a:buAutoNum type="arabicParenR"/>
              <a:defRPr/>
            </a:pPr>
            <a:r>
              <a:rPr lang="en-US" dirty="0"/>
              <a:t>Imposition of taxes and the ruthless mode of tax collection</a:t>
            </a:r>
          </a:p>
          <a:p>
            <a:pPr marL="550862" indent="-514350">
              <a:buFont typeface="+mj-lt"/>
              <a:buAutoNum type="arabicParenR"/>
              <a:defRPr/>
            </a:pPr>
            <a:r>
              <a:rPr lang="en-US" dirty="0"/>
              <a:t>They had a strong military organization. They felt confident that they would defeat the British.</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57200" y="533400"/>
            <a:ext cx="8458200" cy="5592763"/>
          </a:xfrm>
        </p:spPr>
        <p:txBody>
          <a:bodyPr/>
          <a:lstStyle/>
          <a:p>
            <a:pPr marL="36512" indent="0" eaLnBrk="1" hangingPunct="1">
              <a:buFont typeface="Wingdings 2" pitchFamily="18" charset="2"/>
              <a:buNone/>
              <a:defRPr/>
            </a:pPr>
            <a:r>
              <a:rPr lang="en-US" dirty="0"/>
              <a:t>During the 19th Century East Africa and Kenya in particular witnessed an influx of groups of visitors from European countries</a:t>
            </a:r>
          </a:p>
          <a:p>
            <a:pPr marL="36512" indent="0" eaLnBrk="1" hangingPunct="1">
              <a:buFont typeface="Wingdings 2" pitchFamily="18" charset="2"/>
              <a:buNone/>
              <a:defRPr/>
            </a:pPr>
            <a:r>
              <a:rPr lang="en-US" dirty="0"/>
              <a:t>They came as :-</a:t>
            </a:r>
          </a:p>
          <a:p>
            <a:pPr marL="608012" indent="-571500" eaLnBrk="1" hangingPunct="1">
              <a:buFont typeface="+mj-lt"/>
              <a:buAutoNum type="romanLcPeriod"/>
              <a:defRPr/>
            </a:pPr>
            <a:r>
              <a:rPr lang="en-US" dirty="0"/>
              <a:t>explorers</a:t>
            </a:r>
          </a:p>
          <a:p>
            <a:pPr marL="608012" indent="-571500" eaLnBrk="1" hangingPunct="1">
              <a:buFont typeface="+mj-lt"/>
              <a:buAutoNum type="romanLcPeriod"/>
              <a:defRPr/>
            </a:pPr>
            <a:r>
              <a:rPr lang="en-US" dirty="0"/>
              <a:t>Missionaries</a:t>
            </a:r>
          </a:p>
          <a:p>
            <a:pPr marL="608012" indent="-571500" eaLnBrk="1" hangingPunct="1">
              <a:buFont typeface="+mj-lt"/>
              <a:buAutoNum type="romanLcPeriod"/>
              <a:defRPr/>
            </a:pPr>
            <a:r>
              <a:rPr lang="en-US" dirty="0"/>
              <a:t>Imperialists</a:t>
            </a:r>
          </a:p>
          <a:p>
            <a:pPr marL="608012" indent="-571500" eaLnBrk="1" hangingPunct="1">
              <a:buFont typeface="+mj-lt"/>
              <a:buAutoNum type="romanLcPeriod"/>
              <a:defRPr/>
            </a:pPr>
            <a:r>
              <a:rPr lang="en-US" dirty="0"/>
              <a:t>Traders</a:t>
            </a:r>
          </a:p>
          <a:p>
            <a:pPr marL="608012" indent="-571500" eaLnBrk="1" hangingPunct="1">
              <a:buFont typeface="+mj-lt"/>
              <a:buAutoNum type="romanLcPeriod"/>
              <a:defRPr/>
            </a:pPr>
            <a:r>
              <a:rPr lang="en-US" dirty="0"/>
              <a:t>Scientists</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5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19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195">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 calcmode="lin" valueType="num">
                                      <p:cBhvr>
                                        <p:cTn id="12" dur="500" fill="hold"/>
                                        <p:tgtEl>
                                          <p:spTgt spid="819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819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8195">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 calcmode="lin" valueType="num">
                                      <p:cBhvr>
                                        <p:cTn id="17" dur="500" fill="hold"/>
                                        <p:tgtEl>
                                          <p:spTgt spid="8195">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8195">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8195">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 calcmode="lin" valueType="num">
                                      <p:cBhvr>
                                        <p:cTn id="22" dur="500" fill="hold"/>
                                        <p:tgtEl>
                                          <p:spTgt spid="8195">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8195">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8195">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 calcmode="lin" valueType="num">
                                      <p:cBhvr>
                                        <p:cTn id="27" dur="500" fill="hold"/>
                                        <p:tgtEl>
                                          <p:spTgt spid="8195">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8195">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8195">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8195">
                                            <p:txEl>
                                              <p:pRg st="5" end="5"/>
                                            </p:txEl>
                                          </p:spTgt>
                                        </p:tgtEl>
                                        <p:attrNameLst>
                                          <p:attrName>style.visibility</p:attrName>
                                        </p:attrNameLst>
                                      </p:cBhvr>
                                      <p:to>
                                        <p:strVal val="visible"/>
                                      </p:to>
                                    </p:set>
                                    <p:anim calcmode="lin" valueType="num">
                                      <p:cBhvr>
                                        <p:cTn id="32" dur="500" fill="hold"/>
                                        <p:tgtEl>
                                          <p:spTgt spid="8195">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8195">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8195">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8195">
                                            <p:txEl>
                                              <p:pRg st="6" end="6"/>
                                            </p:txEl>
                                          </p:spTgt>
                                        </p:tgtEl>
                                        <p:attrNameLst>
                                          <p:attrName>style.visibility</p:attrName>
                                        </p:attrNameLst>
                                      </p:cBhvr>
                                      <p:to>
                                        <p:strVal val="visible"/>
                                      </p:to>
                                    </p:set>
                                    <p:anim calcmode="lin" valueType="num">
                                      <p:cBhvr>
                                        <p:cTn id="37" dur="500" fill="hold"/>
                                        <p:tgtEl>
                                          <p:spTgt spid="8195">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8195">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81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153400" cy="6172200"/>
          </a:xfrm>
        </p:spPr>
        <p:txBody>
          <a:bodyPr/>
          <a:lstStyle/>
          <a:p>
            <a:pPr marL="36512" indent="0" algn="ctr">
              <a:buFont typeface="Wingdings 2" pitchFamily="18" charset="2"/>
              <a:buNone/>
              <a:defRPr/>
            </a:pPr>
            <a:r>
              <a:rPr lang="en-US" b="1" dirty="0"/>
              <a:t>Course of the </a:t>
            </a:r>
            <a:r>
              <a:rPr lang="en-US" b="1" dirty="0" err="1"/>
              <a:t>Bukusu</a:t>
            </a:r>
            <a:r>
              <a:rPr lang="en-US" b="1" dirty="0"/>
              <a:t> Resistance</a:t>
            </a:r>
          </a:p>
          <a:p>
            <a:pPr marL="36512" indent="0" algn="ctr">
              <a:buFont typeface="Wingdings 2" pitchFamily="18" charset="2"/>
              <a:buNone/>
              <a:defRPr/>
            </a:pPr>
            <a:endParaRPr lang="en-US" sz="1600" b="1" dirty="0"/>
          </a:p>
          <a:p>
            <a:pPr>
              <a:buFont typeface="Wingdings" pitchFamily="2" charset="2"/>
              <a:buChar char="Ø"/>
              <a:defRPr/>
            </a:pPr>
            <a:r>
              <a:rPr lang="en-US" dirty="0"/>
              <a:t>The clash started with murder of Mr. </a:t>
            </a:r>
            <a:r>
              <a:rPr lang="en-US" dirty="0" err="1"/>
              <a:t>Hamisi</a:t>
            </a:r>
            <a:r>
              <a:rPr lang="en-US" dirty="0"/>
              <a:t>, a </a:t>
            </a:r>
            <a:r>
              <a:rPr lang="en-US" dirty="0" err="1"/>
              <a:t>Wanga</a:t>
            </a:r>
            <a:r>
              <a:rPr lang="en-US" dirty="0"/>
              <a:t> agent</a:t>
            </a:r>
          </a:p>
          <a:p>
            <a:pPr>
              <a:buFont typeface="Wingdings" pitchFamily="2" charset="2"/>
              <a:buChar char="Ø"/>
              <a:defRPr/>
            </a:pPr>
            <a:r>
              <a:rPr lang="en-US" dirty="0"/>
              <a:t>British sent an army to attack the </a:t>
            </a:r>
            <a:r>
              <a:rPr lang="en-US" dirty="0" err="1"/>
              <a:t>Bukusu</a:t>
            </a:r>
            <a:endParaRPr lang="en-US" dirty="0"/>
          </a:p>
          <a:p>
            <a:pPr>
              <a:buFont typeface="Wingdings" pitchFamily="2" charset="2"/>
              <a:buChar char="Ø"/>
              <a:defRPr/>
            </a:pPr>
            <a:r>
              <a:rPr lang="en-US" dirty="0"/>
              <a:t>The </a:t>
            </a:r>
            <a:r>
              <a:rPr lang="en-US" dirty="0" err="1"/>
              <a:t>Bukusu</a:t>
            </a:r>
            <a:r>
              <a:rPr lang="en-US" dirty="0"/>
              <a:t> on sensing defeat went to seek </a:t>
            </a:r>
            <a:r>
              <a:rPr lang="en-US" dirty="0" err="1"/>
              <a:t>Njuge</a:t>
            </a:r>
            <a:r>
              <a:rPr lang="en-US" dirty="0"/>
              <a:t> at the </a:t>
            </a:r>
            <a:r>
              <a:rPr lang="en-US" dirty="0" err="1"/>
              <a:t>Tachoni's</a:t>
            </a:r>
            <a:r>
              <a:rPr lang="en-US" dirty="0"/>
              <a:t> fort at </a:t>
            </a:r>
            <a:r>
              <a:rPr lang="en-US" dirty="0" err="1"/>
              <a:t>Webuye</a:t>
            </a:r>
            <a:endParaRPr lang="en-US" dirty="0"/>
          </a:p>
          <a:p>
            <a:pPr>
              <a:buFont typeface="Wingdings" pitchFamily="2" charset="2"/>
              <a:buChar char="Ø"/>
              <a:defRPr/>
            </a:pPr>
            <a:r>
              <a:rPr lang="en-US" dirty="0"/>
              <a:t>British pursued them with machine guns and many of the </a:t>
            </a:r>
            <a:r>
              <a:rPr lang="en-US" dirty="0" err="1"/>
              <a:t>Bukusu</a:t>
            </a:r>
            <a:r>
              <a:rPr lang="en-US" dirty="0"/>
              <a:t> were killed</a:t>
            </a:r>
          </a:p>
          <a:p>
            <a:pPr>
              <a:buFont typeface="Wingdings" pitchFamily="2" charset="2"/>
              <a:buChar char="Ø"/>
              <a:defRPr/>
            </a:pPr>
            <a:r>
              <a:rPr lang="en-US" dirty="0"/>
              <a:t>The rebellion ended in 1908.</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467600" cy="5745163"/>
          </a:xfrm>
        </p:spPr>
        <p:txBody>
          <a:bodyPr/>
          <a:lstStyle/>
          <a:p>
            <a:pPr marL="36512" indent="0" algn="ctr">
              <a:buFont typeface="Wingdings 2" pitchFamily="18" charset="2"/>
              <a:buNone/>
              <a:defRPr/>
            </a:pPr>
            <a:r>
              <a:rPr lang="en-US" b="1" dirty="0"/>
              <a:t>Results of </a:t>
            </a:r>
            <a:r>
              <a:rPr lang="en-US" b="1" dirty="0" err="1"/>
              <a:t>Bukusu</a:t>
            </a:r>
            <a:r>
              <a:rPr lang="en-US" b="1" dirty="0"/>
              <a:t> Resistance</a:t>
            </a:r>
          </a:p>
          <a:p>
            <a:pPr marL="550862" indent="-514350">
              <a:buFont typeface="+mj-lt"/>
              <a:buAutoNum type="arabicParenR"/>
              <a:defRPr/>
            </a:pPr>
            <a:r>
              <a:rPr lang="en-US" dirty="0"/>
              <a:t>Loss of lives</a:t>
            </a:r>
          </a:p>
          <a:p>
            <a:pPr marL="550862" indent="-514350">
              <a:buFont typeface="+mj-lt"/>
              <a:buAutoNum type="arabicParenR"/>
              <a:defRPr/>
            </a:pPr>
            <a:r>
              <a:rPr lang="en-US" dirty="0" err="1"/>
              <a:t>Mumia's</a:t>
            </a:r>
            <a:r>
              <a:rPr lang="en-US" dirty="0"/>
              <a:t> rule was extended to </a:t>
            </a:r>
            <a:r>
              <a:rPr lang="en-US" dirty="0" err="1"/>
              <a:t>Bukusuland</a:t>
            </a:r>
            <a:endParaRPr lang="en-US" dirty="0"/>
          </a:p>
          <a:p>
            <a:pPr marL="550862" indent="-514350">
              <a:buFont typeface="+mj-lt"/>
              <a:buAutoNum type="arabicParenR"/>
              <a:defRPr/>
            </a:pPr>
            <a:r>
              <a:rPr lang="en-US" dirty="0"/>
              <a:t>Loss of independence</a:t>
            </a:r>
          </a:p>
          <a:p>
            <a:pPr marL="550862" indent="-514350">
              <a:buFont typeface="+mj-lt"/>
              <a:buAutoNum type="arabicParenR"/>
              <a:defRPr/>
            </a:pPr>
            <a:r>
              <a:rPr lang="en-US" dirty="0" err="1"/>
              <a:t>Enemity</a:t>
            </a:r>
            <a:r>
              <a:rPr lang="en-US" dirty="0"/>
              <a:t> between </a:t>
            </a:r>
            <a:r>
              <a:rPr lang="en-US" dirty="0" err="1"/>
              <a:t>Bukusu</a:t>
            </a:r>
            <a:r>
              <a:rPr lang="en-US" dirty="0"/>
              <a:t> and </a:t>
            </a:r>
            <a:r>
              <a:rPr lang="en-US" dirty="0" err="1"/>
              <a:t>Tachoni</a:t>
            </a:r>
            <a:endParaRPr lang="en-US" dirty="0"/>
          </a:p>
          <a:p>
            <a:pPr marL="550862" indent="-514350">
              <a:buFont typeface="+mj-lt"/>
              <a:buAutoNum type="arabicParenR"/>
              <a:defRPr/>
            </a:pPr>
            <a:r>
              <a:rPr lang="en-US" dirty="0"/>
              <a:t>Loss of their cattle and sheep</a:t>
            </a:r>
          </a:p>
          <a:p>
            <a:pPr marL="550862" indent="-514350">
              <a:buFont typeface="+mj-lt"/>
              <a:buAutoNum type="arabicParenR"/>
              <a:defRPr/>
            </a:pPr>
            <a:r>
              <a:rPr lang="en-US" dirty="0"/>
              <a:t>Total disruption of their economy</a:t>
            </a:r>
          </a:p>
          <a:p>
            <a:pPr marL="550862" indent="-514350">
              <a:buFont typeface="+mj-lt"/>
              <a:buAutoNum type="arabicParenR"/>
              <a:defRPr/>
            </a:pPr>
            <a:r>
              <a:rPr lang="en-US" dirty="0"/>
              <a:t>Children and women were taken as prisoners.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553200"/>
          </a:xfrm>
        </p:spPr>
        <p:txBody>
          <a:bodyPr/>
          <a:lstStyle/>
          <a:p>
            <a:pPr marL="36512" indent="0" algn="ctr">
              <a:buFont typeface="Wingdings 2" pitchFamily="18" charset="2"/>
              <a:buNone/>
              <a:defRPr/>
            </a:pPr>
            <a:r>
              <a:rPr lang="en-US" b="1" dirty="0"/>
              <a:t>The Somali Resistance</a:t>
            </a:r>
          </a:p>
          <a:p>
            <a:pPr marL="36512" indent="0">
              <a:buFont typeface="Wingdings 2" pitchFamily="18" charset="2"/>
              <a:buNone/>
              <a:defRPr/>
            </a:pPr>
            <a:r>
              <a:rPr lang="en-US" b="1" dirty="0"/>
              <a:t>Causes</a:t>
            </a:r>
          </a:p>
          <a:p>
            <a:pPr marL="550862" indent="-514350">
              <a:buFont typeface="+mj-lt"/>
              <a:buAutoNum type="arabicParenR"/>
              <a:defRPr/>
            </a:pPr>
            <a:r>
              <a:rPr lang="en-US" sz="2800" dirty="0">
                <a:latin typeface="Times New Roman" pitchFamily="18" charset="0"/>
                <a:cs typeface="Times New Roman" pitchFamily="18" charset="0"/>
              </a:rPr>
              <a:t>The Muslim Somali were strongly opposed to the threat of Christian British</a:t>
            </a:r>
          </a:p>
          <a:p>
            <a:pPr marL="550862" indent="-514350">
              <a:buFont typeface="+mj-lt"/>
              <a:buAutoNum type="arabicParenR"/>
              <a:defRPr/>
            </a:pPr>
            <a:r>
              <a:rPr lang="en-US" sz="2800" dirty="0">
                <a:latin typeface="Times New Roman" pitchFamily="18" charset="0"/>
                <a:cs typeface="Times New Roman" pitchFamily="18" charset="0"/>
              </a:rPr>
              <a:t>They wanted to protect their pastureland and watering points .</a:t>
            </a:r>
          </a:p>
          <a:p>
            <a:pPr marL="550862" indent="-514350">
              <a:buFont typeface="+mj-lt"/>
              <a:buAutoNum type="arabicParenR"/>
              <a:defRPr/>
            </a:pPr>
            <a:r>
              <a:rPr lang="en-US" sz="2800" dirty="0">
                <a:latin typeface="Times New Roman" pitchFamily="18" charset="0"/>
                <a:cs typeface="Times New Roman" pitchFamily="18" charset="0"/>
              </a:rPr>
              <a:t>Their raiding activities were disrupted</a:t>
            </a:r>
          </a:p>
          <a:p>
            <a:pPr marL="550862" indent="-514350">
              <a:buFont typeface="+mj-lt"/>
              <a:buAutoNum type="arabicParenR"/>
              <a:defRPr/>
            </a:pPr>
            <a:r>
              <a:rPr lang="en-US" sz="2800" dirty="0">
                <a:latin typeface="Times New Roman" pitchFamily="18" charset="0"/>
                <a:cs typeface="Times New Roman" pitchFamily="18" charset="0"/>
              </a:rPr>
              <a:t>The Europeans wanted them to settle down and stop their pastoralist/nomadic lifestyle</a:t>
            </a:r>
          </a:p>
          <a:p>
            <a:pPr marL="550862" indent="-514350">
              <a:buFont typeface="+mj-lt"/>
              <a:buAutoNum type="arabicParenR"/>
              <a:defRPr/>
            </a:pPr>
            <a:r>
              <a:rPr lang="en-US" sz="2800" dirty="0">
                <a:latin typeface="Times New Roman" pitchFamily="18" charset="0"/>
                <a:cs typeface="Times New Roman" pitchFamily="18" charset="0"/>
              </a:rPr>
              <a:t>Division of Somaliland into Italian and British spheres of influence, divided their clans e.g. the </a:t>
            </a:r>
            <a:r>
              <a:rPr lang="en-US" sz="2800" dirty="0" err="1">
                <a:latin typeface="Times New Roman" pitchFamily="18" charset="0"/>
                <a:cs typeface="Times New Roman" pitchFamily="18" charset="0"/>
              </a:rPr>
              <a:t>Darod</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Hawige</a:t>
            </a:r>
            <a:r>
              <a:rPr lang="en-US" sz="2800" dirty="0">
                <a:latin typeface="Times New Roman" pitchFamily="18" charset="0"/>
                <a:cs typeface="Times New Roman" pitchFamily="18" charset="0"/>
              </a:rPr>
              <a:t> clans</a:t>
            </a:r>
          </a:p>
          <a:p>
            <a:pPr marL="550862" indent="-514350">
              <a:buFont typeface="+mj-lt"/>
              <a:buAutoNum type="arabicParenR"/>
              <a:defRPr/>
            </a:pPr>
            <a:r>
              <a:rPr lang="en-US" sz="2800" dirty="0">
                <a:latin typeface="Times New Roman" pitchFamily="18" charset="0"/>
                <a:cs typeface="Times New Roman" pitchFamily="18" charset="0"/>
              </a:rPr>
              <a:t>They could not stand the punitive expeditions sent by the British on their land.</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553200"/>
          </a:xfrm>
        </p:spPr>
        <p:txBody>
          <a:bodyPr/>
          <a:lstStyle/>
          <a:p>
            <a:pPr marL="36512" indent="0" algn="ctr">
              <a:buFont typeface="Wingdings 2" pitchFamily="18" charset="2"/>
              <a:buNone/>
              <a:defRPr/>
            </a:pPr>
            <a:r>
              <a:rPr lang="en-US" b="1" dirty="0"/>
              <a:t>Course of the Resistance</a:t>
            </a:r>
          </a:p>
          <a:p>
            <a:pPr>
              <a:buFont typeface="Wingdings" pitchFamily="2" charset="2"/>
              <a:buChar char="Ø"/>
              <a:defRPr/>
            </a:pPr>
            <a:r>
              <a:rPr lang="en-US" sz="2800" dirty="0">
                <a:latin typeface="Times New Roman" pitchFamily="18" charset="0"/>
                <a:cs typeface="Times New Roman" pitchFamily="18" charset="0"/>
              </a:rPr>
              <a:t>1898 the Somali raided </a:t>
            </a:r>
            <a:r>
              <a:rPr lang="en-US" sz="2800" dirty="0" err="1">
                <a:latin typeface="Times New Roman" pitchFamily="18" charset="0"/>
                <a:cs typeface="Times New Roman" pitchFamily="18" charset="0"/>
              </a:rPr>
              <a:t>Kismayu</a:t>
            </a:r>
            <a:r>
              <a:rPr lang="en-US" sz="2800" dirty="0">
                <a:latin typeface="Times New Roman" pitchFamily="18" charset="0"/>
                <a:cs typeface="Times New Roman" pitchFamily="18" charset="0"/>
              </a:rPr>
              <a:t>, a British </a:t>
            </a:r>
            <a:r>
              <a:rPr lang="en-US" sz="2800" dirty="0" err="1">
                <a:latin typeface="Times New Roman" pitchFamily="18" charset="0"/>
                <a:cs typeface="Times New Roman" pitchFamily="18" charset="0"/>
              </a:rPr>
              <a:t>cen­tre</a:t>
            </a:r>
            <a:endParaRPr lang="en-US" sz="2800" dirty="0">
              <a:latin typeface="Times New Roman" pitchFamily="18" charset="0"/>
              <a:cs typeface="Times New Roman" pitchFamily="18" charset="0"/>
            </a:endParaRPr>
          </a:p>
          <a:p>
            <a:pPr>
              <a:buFont typeface="Wingdings" pitchFamily="2" charset="2"/>
              <a:buChar char="Ø"/>
              <a:defRPr/>
            </a:pPr>
            <a:r>
              <a:rPr lang="en-US" sz="2800" dirty="0">
                <a:latin typeface="Times New Roman" pitchFamily="18" charset="0"/>
                <a:cs typeface="Times New Roman" pitchFamily="18" charset="0"/>
              </a:rPr>
              <a:t>At first the British did not attack them due to:-</a:t>
            </a:r>
          </a:p>
          <a:p>
            <a:pPr>
              <a:buFont typeface="Wingdings" pitchFamily="2" charset="2"/>
              <a:buChar char="Ø"/>
              <a:defRPr/>
            </a:pPr>
            <a:r>
              <a:rPr lang="en-US" sz="2800" dirty="0">
                <a:latin typeface="Times New Roman" pitchFamily="18" charset="0"/>
                <a:cs typeface="Times New Roman" pitchFamily="18" charset="0"/>
              </a:rPr>
              <a:t>It was expensive for such an undertaking in terms of arms and military personnel</a:t>
            </a:r>
          </a:p>
          <a:p>
            <a:pPr>
              <a:buFont typeface="Wingdings" pitchFamily="2" charset="2"/>
              <a:buChar char="Ø"/>
              <a:defRPr/>
            </a:pPr>
            <a:r>
              <a:rPr lang="en-US" sz="2800" dirty="0">
                <a:latin typeface="Times New Roman" pitchFamily="18" charset="0"/>
                <a:cs typeface="Times New Roman" pitchFamily="18" charset="0"/>
              </a:rPr>
              <a:t>The Somali being nomadic made it difficult to suppress them</a:t>
            </a:r>
          </a:p>
          <a:p>
            <a:pPr>
              <a:buFont typeface="Wingdings" pitchFamily="2" charset="2"/>
              <a:buChar char="Ø"/>
              <a:defRPr/>
            </a:pPr>
            <a:r>
              <a:rPr lang="en-US" sz="2800" dirty="0">
                <a:latin typeface="Times New Roman" pitchFamily="18" charset="0"/>
                <a:cs typeface="Times New Roman" pitchFamily="18" charset="0"/>
              </a:rPr>
              <a:t>Economically it was highly unproductive terri­tory</a:t>
            </a:r>
          </a:p>
          <a:p>
            <a:pPr>
              <a:buFont typeface="Wingdings" pitchFamily="2" charset="2"/>
              <a:buChar char="Ø"/>
              <a:defRPr/>
            </a:pPr>
            <a:r>
              <a:rPr lang="en-US" sz="2800" dirty="0">
                <a:latin typeface="Times New Roman" pitchFamily="18" charset="0"/>
                <a:cs typeface="Times New Roman" pitchFamily="18" charset="0"/>
              </a:rPr>
              <a:t>The Somali murdered Mr. Jenner in 1900, a British sub-commissioner</a:t>
            </a:r>
          </a:p>
          <a:p>
            <a:pPr>
              <a:buFont typeface="Wingdings" pitchFamily="2" charset="2"/>
              <a:buChar char="Ø"/>
              <a:defRPr/>
            </a:pPr>
            <a:r>
              <a:rPr lang="en-US" sz="2800" dirty="0">
                <a:latin typeface="Times New Roman" pitchFamily="18" charset="0"/>
                <a:cs typeface="Times New Roman" pitchFamily="18" charset="0"/>
              </a:rPr>
              <a:t>The British responded by fighting and killing most of them</a:t>
            </a:r>
          </a:p>
          <a:p>
            <a:pPr>
              <a:buFont typeface="Wingdings" pitchFamily="2" charset="2"/>
              <a:buChar char="Ø"/>
              <a:defRPr/>
            </a:pPr>
            <a:r>
              <a:rPr lang="en-US" sz="2800" dirty="0">
                <a:latin typeface="Times New Roman" pitchFamily="18" charset="0"/>
                <a:cs typeface="Times New Roman" pitchFamily="18" charset="0"/>
              </a:rPr>
              <a:t>The conflict continued up to 1925, when bor­der disputes were settled.</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257800"/>
          </a:xfrm>
        </p:spPr>
        <p:txBody>
          <a:bodyPr/>
          <a:lstStyle/>
          <a:p>
            <a:pPr marL="36512" indent="0" algn="ctr">
              <a:buFont typeface="Wingdings 2" pitchFamily="18" charset="2"/>
              <a:buNone/>
              <a:defRPr/>
            </a:pPr>
            <a:r>
              <a:rPr lang="en-US" b="1" dirty="0"/>
              <a:t>Results</a:t>
            </a:r>
          </a:p>
          <a:p>
            <a:pPr marL="550862" indent="-514350">
              <a:buFont typeface="+mj-lt"/>
              <a:buAutoNum type="arabicPeriod"/>
              <a:defRPr/>
            </a:pPr>
            <a:r>
              <a:rPr lang="en-US" dirty="0"/>
              <a:t>Loss of lives</a:t>
            </a:r>
          </a:p>
          <a:p>
            <a:pPr marL="550862" indent="-514350">
              <a:buFont typeface="+mj-lt"/>
              <a:buAutoNum type="arabicPeriod"/>
              <a:defRPr/>
            </a:pPr>
            <a:r>
              <a:rPr lang="en-US" dirty="0"/>
              <a:t>Their cattle were confiscated</a:t>
            </a:r>
          </a:p>
          <a:p>
            <a:pPr marL="550862" indent="-514350">
              <a:buFont typeface="+mj-lt"/>
              <a:buAutoNum type="arabicPeriod"/>
              <a:defRPr/>
            </a:pPr>
            <a:r>
              <a:rPr lang="en-US" dirty="0"/>
              <a:t>British divided the </a:t>
            </a:r>
            <a:r>
              <a:rPr lang="en-US" dirty="0" err="1"/>
              <a:t>Darod</a:t>
            </a:r>
            <a:r>
              <a:rPr lang="en-US" dirty="0"/>
              <a:t> and </a:t>
            </a:r>
            <a:r>
              <a:rPr lang="en-US" dirty="0" err="1"/>
              <a:t>Hawige</a:t>
            </a:r>
            <a:r>
              <a:rPr lang="en-US" dirty="0"/>
              <a:t> Somali clans</a:t>
            </a:r>
          </a:p>
          <a:p>
            <a:pPr marL="550862" indent="-514350">
              <a:buFont typeface="+mj-lt"/>
              <a:buAutoNum type="arabicPeriod"/>
              <a:defRPr/>
            </a:pPr>
            <a:r>
              <a:rPr lang="en-US" dirty="0"/>
              <a:t>Loss of independence for the Somali.</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153400" cy="5745163"/>
          </a:xfrm>
        </p:spPr>
        <p:txBody>
          <a:bodyPr/>
          <a:lstStyle/>
          <a:p>
            <a:pPr marL="36512" indent="0" algn="ctr">
              <a:buFont typeface="Wingdings 2" pitchFamily="18" charset="2"/>
              <a:buNone/>
              <a:defRPr/>
            </a:pPr>
            <a:r>
              <a:rPr lang="en-US" b="1" dirty="0"/>
              <a:t>Collaboration</a:t>
            </a:r>
          </a:p>
          <a:p>
            <a:pPr marL="36512" indent="0">
              <a:buFont typeface="Wingdings 2" pitchFamily="18" charset="2"/>
              <a:buNone/>
              <a:defRPr/>
            </a:pPr>
            <a:r>
              <a:rPr lang="en-US" b="1" dirty="0" err="1"/>
              <a:t>Maasai</a:t>
            </a:r>
            <a:r>
              <a:rPr lang="en-US" b="1" dirty="0"/>
              <a:t> Collaboration</a:t>
            </a:r>
          </a:p>
          <a:p>
            <a:pPr>
              <a:buFont typeface="Wingdings" pitchFamily="2" charset="2"/>
              <a:buChar char="ü"/>
              <a:defRPr/>
            </a:pPr>
            <a:r>
              <a:rPr lang="en-US" dirty="0"/>
              <a:t>The </a:t>
            </a:r>
            <a:r>
              <a:rPr lang="en-US" dirty="0" err="1"/>
              <a:t>Maasai</a:t>
            </a:r>
            <a:r>
              <a:rPr lang="en-US" dirty="0"/>
              <a:t> were a fierce and powerful com­munity in Kenya until about 1850</a:t>
            </a:r>
          </a:p>
          <a:p>
            <a:pPr>
              <a:buFont typeface="Wingdings" pitchFamily="2" charset="2"/>
              <a:buChar char="ü"/>
              <a:defRPr/>
            </a:pPr>
            <a:r>
              <a:rPr lang="en-US" dirty="0"/>
              <a:t>This was attributed to able leadership of the </a:t>
            </a:r>
            <a:r>
              <a:rPr lang="en-US" dirty="0" err="1"/>
              <a:t>Laibons</a:t>
            </a:r>
            <a:r>
              <a:rPr lang="en-US" dirty="0"/>
              <a:t> and a well trained army</a:t>
            </a:r>
          </a:p>
          <a:p>
            <a:pPr>
              <a:buFont typeface="Wingdings" pitchFamily="2" charset="2"/>
              <a:buChar char="ü"/>
              <a:defRPr/>
            </a:pPr>
            <a:r>
              <a:rPr lang="en-US" dirty="0"/>
              <a:t>But when the British entered their territory in the second half of 19th Century the </a:t>
            </a:r>
            <a:r>
              <a:rPr lang="en-US" dirty="0" err="1"/>
              <a:t>Maasai</a:t>
            </a:r>
            <a:r>
              <a:rPr lang="en-US" dirty="0"/>
              <a:t> collaborated.</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5897563"/>
          </a:xfrm>
        </p:spPr>
        <p:txBody>
          <a:bodyPr/>
          <a:lstStyle/>
          <a:p>
            <a:pPr marL="36512" indent="0" algn="ctr">
              <a:buFont typeface="Wingdings 2" pitchFamily="18" charset="2"/>
              <a:buNone/>
              <a:defRPr/>
            </a:pPr>
            <a:r>
              <a:rPr lang="en-US" b="1" dirty="0"/>
              <a:t>Reasons for their Collaboration</a:t>
            </a:r>
          </a:p>
          <a:p>
            <a:pPr marL="550862" indent="-514350">
              <a:buFont typeface="+mj-lt"/>
              <a:buAutoNum type="arabicParenR"/>
              <a:defRPr/>
            </a:pPr>
            <a:r>
              <a:rPr lang="en-US" sz="2800" dirty="0" err="1">
                <a:latin typeface="Times New Roman" pitchFamily="18" charset="0"/>
                <a:cs typeface="Times New Roman" pitchFamily="18" charset="0"/>
              </a:rPr>
              <a:t>Maasai</a:t>
            </a:r>
            <a:r>
              <a:rPr lang="en-US" sz="2800" dirty="0">
                <a:latin typeface="Times New Roman" pitchFamily="18" charset="0"/>
                <a:cs typeface="Times New Roman" pitchFamily="18" charset="0"/>
              </a:rPr>
              <a:t> were weakened by numerous human and cattle diseases and therefore they were too weak to resist in the coming of British rule.</a:t>
            </a:r>
          </a:p>
          <a:p>
            <a:pPr marL="550862" indent="-514350">
              <a:buFont typeface="+mj-lt"/>
              <a:buAutoNum type="arabicParenR"/>
              <a:defRPr/>
            </a:pPr>
            <a:r>
              <a:rPr lang="en-US" sz="2800" dirty="0">
                <a:latin typeface="Times New Roman" pitchFamily="18" charset="0"/>
                <a:cs typeface="Times New Roman" pitchFamily="18" charset="0"/>
              </a:rPr>
              <a:t>Natural calamities, drought and famine further weakened them, forcing them to seek food from the British</a:t>
            </a:r>
          </a:p>
          <a:p>
            <a:pPr marL="550862" indent="-514350">
              <a:buFont typeface="+mj-lt"/>
              <a:buAutoNum type="arabicParenR"/>
              <a:defRPr/>
            </a:pPr>
            <a:r>
              <a:rPr lang="en-US" sz="2800" dirty="0">
                <a:latin typeface="Times New Roman" pitchFamily="18" charset="0"/>
                <a:cs typeface="Times New Roman" pitchFamily="18" charset="0"/>
              </a:rPr>
              <a:t>The Nandi raided and weakened the </a:t>
            </a:r>
            <a:r>
              <a:rPr lang="en-US" sz="2800" dirty="0" err="1">
                <a:latin typeface="Times New Roman" pitchFamily="18" charset="0"/>
                <a:cs typeface="Times New Roman" pitchFamily="18" charset="0"/>
              </a:rPr>
              <a:t>Maasai</a:t>
            </a:r>
            <a:endParaRPr lang="en-US" sz="2800" dirty="0">
              <a:latin typeface="Times New Roman" pitchFamily="18" charset="0"/>
              <a:cs typeface="Times New Roman" pitchFamily="18" charset="0"/>
            </a:endParaRPr>
          </a:p>
          <a:p>
            <a:pPr marL="550862" indent="-514350">
              <a:buFont typeface="+mj-lt"/>
              <a:buAutoNum type="arabicParenR"/>
              <a:defRPr/>
            </a:pPr>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Maasai</a:t>
            </a:r>
            <a:r>
              <a:rPr lang="en-US" sz="2800" dirty="0">
                <a:latin typeface="Times New Roman" pitchFamily="18" charset="0"/>
                <a:cs typeface="Times New Roman" pitchFamily="18" charset="0"/>
              </a:rPr>
              <a:t> had been engaged for half a century in civil wars, which weakened them i.e. between pastoral </a:t>
            </a:r>
            <a:r>
              <a:rPr lang="en-US" sz="2800" dirty="0" err="1">
                <a:latin typeface="Times New Roman" pitchFamily="18" charset="0"/>
                <a:cs typeface="Times New Roman" pitchFamily="18" charset="0"/>
              </a:rPr>
              <a:t>Purko</a:t>
            </a:r>
            <a:r>
              <a:rPr lang="en-US" sz="2800" dirty="0">
                <a:latin typeface="Times New Roman" pitchFamily="18" charset="0"/>
                <a:cs typeface="Times New Roman" pitchFamily="18" charset="0"/>
              </a:rPr>
              <a:t> and Agricultural </a:t>
            </a:r>
            <a:r>
              <a:rPr lang="en-US" sz="2800" dirty="0" err="1">
                <a:latin typeface="Times New Roman" pitchFamily="18" charset="0"/>
                <a:cs typeface="Times New Roman" pitchFamily="18" charset="0"/>
              </a:rPr>
              <a:t>Kwavi</a:t>
            </a:r>
            <a:endParaRPr lang="en-US" sz="2800" dirty="0">
              <a:latin typeface="Times New Roman" pitchFamily="18" charset="0"/>
              <a:cs typeface="Times New Roman" pitchFamily="18" charset="0"/>
            </a:endParaRP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6324600"/>
          </a:xfrm>
        </p:spPr>
        <p:txBody>
          <a:bodyPr/>
          <a:lstStyle/>
          <a:p>
            <a:pPr marL="550862" indent="-514350">
              <a:buFont typeface="+mj-lt"/>
              <a:buAutoNum type="arabicParenR" startAt="5"/>
              <a:defRPr/>
            </a:pPr>
            <a:r>
              <a:rPr lang="en-US" sz="2800" dirty="0" err="1">
                <a:latin typeface="Times New Roman" pitchFamily="18" charset="0"/>
                <a:cs typeface="Times New Roman" pitchFamily="18" charset="0"/>
              </a:rPr>
              <a:t>Lenana</a:t>
            </a:r>
            <a:r>
              <a:rPr lang="en-US" sz="2800" dirty="0">
                <a:latin typeface="Times New Roman" pitchFamily="18" charset="0"/>
                <a:cs typeface="Times New Roman" pitchFamily="18" charset="0"/>
              </a:rPr>
              <a:t> their leader thought British would help him fight </a:t>
            </a:r>
            <a:r>
              <a:rPr lang="en-US" sz="2800" dirty="0" err="1">
                <a:latin typeface="Times New Roman" pitchFamily="18" charset="0"/>
                <a:cs typeface="Times New Roman" pitchFamily="18" charset="0"/>
              </a:rPr>
              <a:t>Sendeyo</a:t>
            </a:r>
            <a:r>
              <a:rPr lang="en-US" sz="2800" dirty="0">
                <a:latin typeface="Times New Roman" pitchFamily="18" charset="0"/>
                <a:cs typeface="Times New Roman" pitchFamily="18" charset="0"/>
              </a:rPr>
              <a:t> because they had a succes­sion dispute</a:t>
            </a:r>
          </a:p>
          <a:p>
            <a:pPr marL="550862" indent="-514350">
              <a:buFont typeface="+mj-lt"/>
              <a:buAutoNum type="arabicParenR" startAt="5"/>
              <a:defRPr/>
            </a:pPr>
            <a:r>
              <a:rPr lang="en-US" sz="2800" dirty="0" err="1">
                <a:latin typeface="Times New Roman" pitchFamily="18" charset="0"/>
                <a:cs typeface="Times New Roman" pitchFamily="18" charset="0"/>
              </a:rPr>
              <a:t>Lenana</a:t>
            </a:r>
            <a:r>
              <a:rPr lang="en-US" sz="2800" dirty="0">
                <a:latin typeface="Times New Roman" pitchFamily="18" charset="0"/>
                <a:cs typeface="Times New Roman" pitchFamily="18" charset="0"/>
              </a:rPr>
              <a:t> needed food to save his people from starvation</a:t>
            </a:r>
          </a:p>
          <a:p>
            <a:pPr marL="550862" indent="-514350">
              <a:buFont typeface="+mj-lt"/>
              <a:buAutoNum type="arabicParenR" startAt="5"/>
              <a:defRPr/>
            </a:pPr>
            <a:r>
              <a:rPr lang="en-US" sz="2800" dirty="0">
                <a:latin typeface="Times New Roman" pitchFamily="18" charset="0"/>
                <a:cs typeface="Times New Roman" pitchFamily="18" charset="0"/>
              </a:rPr>
              <a:t>Following the </a:t>
            </a:r>
            <a:r>
              <a:rPr lang="en-US" sz="2800" dirty="0" err="1">
                <a:latin typeface="Times New Roman" pitchFamily="18" charset="0"/>
                <a:cs typeface="Times New Roman" pitchFamily="18" charset="0"/>
              </a:rPr>
              <a:t>Kedong</a:t>
            </a:r>
            <a:r>
              <a:rPr lang="en-US" sz="2800" dirty="0">
                <a:latin typeface="Times New Roman" pitchFamily="18" charset="0"/>
                <a:cs typeface="Times New Roman" pitchFamily="18" charset="0"/>
              </a:rPr>
              <a:t> massacre, 100 </a:t>
            </a:r>
            <a:r>
              <a:rPr lang="en-US" sz="2800" dirty="0" err="1">
                <a:latin typeface="Times New Roman" pitchFamily="18" charset="0"/>
                <a:cs typeface="Times New Roman" pitchFamily="18" charset="0"/>
              </a:rPr>
              <a:t>Maasai</a:t>
            </a:r>
            <a:r>
              <a:rPr lang="en-US" sz="2800" dirty="0">
                <a:latin typeface="Times New Roman" pitchFamily="18" charset="0"/>
                <a:cs typeface="Times New Roman" pitchFamily="18" charset="0"/>
              </a:rPr>
              <a:t> died and they realized that they could not overpower the British</a:t>
            </a:r>
          </a:p>
          <a:p>
            <a:pPr marL="550862" indent="-514350">
              <a:buFont typeface="+mj-lt"/>
              <a:buAutoNum type="arabicParenR" startAt="5"/>
              <a:defRPr/>
            </a:pPr>
            <a:r>
              <a:rPr lang="en-US" sz="2800" dirty="0" err="1">
                <a:latin typeface="Times New Roman" pitchFamily="18" charset="0"/>
                <a:cs typeface="Times New Roman" pitchFamily="18" charset="0"/>
              </a:rPr>
              <a:t>Lenana</a:t>
            </a:r>
            <a:r>
              <a:rPr lang="en-US" sz="2800" dirty="0">
                <a:latin typeface="Times New Roman" pitchFamily="18" charset="0"/>
                <a:cs typeface="Times New Roman" pitchFamily="18" charset="0"/>
              </a:rPr>
              <a:t> wanted to consolidate his position and that of his kingdom </a:t>
            </a:r>
          </a:p>
          <a:p>
            <a:pPr marL="550862" indent="-514350">
              <a:buFont typeface="+mj-lt"/>
              <a:buAutoNum type="arabicParenR" startAt="5"/>
              <a:defRPr/>
            </a:pPr>
            <a:r>
              <a:rPr lang="en-US" sz="2800" dirty="0">
                <a:latin typeface="Times New Roman" pitchFamily="18" charset="0"/>
                <a:cs typeface="Times New Roman" pitchFamily="18" charset="0"/>
              </a:rPr>
              <a:t>Wanted to be helped to get back their women and children taken by </a:t>
            </a:r>
            <a:r>
              <a:rPr lang="en-US" sz="2800" dirty="0" err="1">
                <a:latin typeface="Times New Roman" pitchFamily="18" charset="0"/>
                <a:cs typeface="Times New Roman" pitchFamily="18" charset="0"/>
              </a:rPr>
              <a:t>Agikuyu</a:t>
            </a:r>
            <a:r>
              <a:rPr lang="en-US" sz="2800" dirty="0">
                <a:latin typeface="Times New Roman" pitchFamily="18" charset="0"/>
                <a:cs typeface="Times New Roman" pitchFamily="18" charset="0"/>
              </a:rPr>
              <a:t> during the 1891 fam­ine.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lstStyle/>
          <a:p>
            <a:pPr marL="36512" indent="0" algn="ctr">
              <a:buFont typeface="Wingdings 2" pitchFamily="18" charset="2"/>
              <a:buNone/>
              <a:defRPr/>
            </a:pPr>
            <a:r>
              <a:rPr lang="en-US" b="1" dirty="0"/>
              <a:t>Course of the </a:t>
            </a:r>
            <a:r>
              <a:rPr lang="en-US" b="1" dirty="0" err="1"/>
              <a:t>Maasai</a:t>
            </a:r>
            <a:r>
              <a:rPr lang="en-US" b="1" dirty="0"/>
              <a:t> Collaboration</a:t>
            </a:r>
          </a:p>
          <a:p>
            <a:pPr>
              <a:buFont typeface="Wingdings" pitchFamily="2" charset="2"/>
              <a:buChar char="Ø"/>
              <a:defRPr/>
            </a:pPr>
            <a:r>
              <a:rPr lang="en-US" dirty="0" err="1"/>
              <a:t>Lenana</a:t>
            </a:r>
            <a:r>
              <a:rPr lang="en-US" dirty="0"/>
              <a:t> sought assistance against </a:t>
            </a:r>
            <a:r>
              <a:rPr lang="en-US" dirty="0" err="1"/>
              <a:t>Sendeyo</a:t>
            </a:r>
            <a:endParaRPr lang="en-US" dirty="0"/>
          </a:p>
          <a:p>
            <a:pPr>
              <a:buFont typeface="Wingdings" pitchFamily="2" charset="2"/>
              <a:buChar char="Ø"/>
              <a:defRPr/>
            </a:pPr>
            <a:r>
              <a:rPr lang="en-US" dirty="0"/>
              <a:t>After </a:t>
            </a:r>
            <a:r>
              <a:rPr lang="en-US" dirty="0" err="1"/>
              <a:t>Kendong</a:t>
            </a:r>
            <a:r>
              <a:rPr lang="en-US" dirty="0"/>
              <a:t> massacre the British and </a:t>
            </a:r>
            <a:r>
              <a:rPr lang="en-US" dirty="0" err="1"/>
              <a:t>Maasai</a:t>
            </a:r>
            <a:r>
              <a:rPr lang="en-US" dirty="0"/>
              <a:t> signed two treaties.</a:t>
            </a:r>
          </a:p>
          <a:p>
            <a:pPr>
              <a:buFont typeface="Wingdings" pitchFamily="2" charset="2"/>
              <a:buChar char="Ø"/>
              <a:defRPr/>
            </a:pPr>
            <a:r>
              <a:rPr lang="en-US" dirty="0"/>
              <a:t>1904 Agreement</a:t>
            </a:r>
          </a:p>
          <a:p>
            <a:pPr>
              <a:buFont typeface="Wingdings" pitchFamily="2" charset="2"/>
              <a:buChar char="Ø"/>
              <a:defRPr/>
            </a:pPr>
            <a:r>
              <a:rPr lang="en-US" dirty="0"/>
              <a:t>It created two reserves for the </a:t>
            </a:r>
            <a:r>
              <a:rPr lang="en-US" dirty="0" err="1"/>
              <a:t>Maasai</a:t>
            </a:r>
            <a:r>
              <a:rPr lang="en-US" dirty="0"/>
              <a:t>, </a:t>
            </a:r>
            <a:r>
              <a:rPr lang="en-US" dirty="0" err="1"/>
              <a:t>Ngong</a:t>
            </a:r>
            <a:r>
              <a:rPr lang="en-US" dirty="0"/>
              <a:t> and </a:t>
            </a:r>
            <a:r>
              <a:rPr lang="en-US" dirty="0" err="1"/>
              <a:t>Laikipia</a:t>
            </a:r>
            <a:r>
              <a:rPr lang="en-US" dirty="0"/>
              <a:t> with a corridor (road) to connect the two reserves.</a:t>
            </a:r>
          </a:p>
          <a:p>
            <a:pPr>
              <a:buFont typeface="Wingdings" pitchFamily="2" charset="2"/>
              <a:buChar char="Ø"/>
              <a:defRPr/>
            </a:pPr>
            <a:r>
              <a:rPr lang="en-US" dirty="0"/>
              <a:t>1911 Agreement</a:t>
            </a:r>
          </a:p>
          <a:p>
            <a:pPr>
              <a:buFont typeface="Wingdings" pitchFamily="2" charset="2"/>
              <a:buChar char="Ø"/>
              <a:defRPr/>
            </a:pPr>
            <a:r>
              <a:rPr lang="en-US" dirty="0" err="1"/>
              <a:t>Maasais</a:t>
            </a:r>
            <a:r>
              <a:rPr lang="en-US" dirty="0"/>
              <a:t> were moved from </a:t>
            </a:r>
            <a:r>
              <a:rPr lang="en-US" dirty="0" err="1"/>
              <a:t>Laikipia</a:t>
            </a:r>
            <a:r>
              <a:rPr lang="en-US" dirty="0"/>
              <a:t> to the drier </a:t>
            </a:r>
            <a:r>
              <a:rPr lang="en-US" dirty="0" err="1"/>
              <a:t>Ngong</a:t>
            </a:r>
            <a:r>
              <a:rPr lang="en-US" dirty="0"/>
              <a:t> reserve</a:t>
            </a:r>
          </a:p>
          <a:p>
            <a:pPr>
              <a:buFont typeface="Wingdings" pitchFamily="2" charset="2"/>
              <a:buChar char="Ø"/>
              <a:defRPr/>
            </a:pPr>
            <a:r>
              <a:rPr lang="en-US" dirty="0"/>
              <a:t>The </a:t>
            </a:r>
            <a:r>
              <a:rPr lang="en-US" dirty="0" err="1"/>
              <a:t>Maasai</a:t>
            </a:r>
            <a:r>
              <a:rPr lang="en-US" dirty="0"/>
              <a:t> </a:t>
            </a:r>
            <a:r>
              <a:rPr lang="en-US" dirty="0" err="1"/>
              <a:t>morans</a:t>
            </a:r>
            <a:r>
              <a:rPr lang="en-US" dirty="0"/>
              <a:t> were used to fight resist­ing communities.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xit" presetSubtype="32" fill="hold" nodeType="clickEffect">
                                  <p:stCondLst>
                                    <p:cond delay="0"/>
                                  </p:stCondLst>
                                  <p:childTnLst>
                                    <p:anim calcmode="lin" valueType="num">
                                      <p:cBhvr>
                                        <p:cTn id="6" dur="500"/>
                                        <p:tgtEl>
                                          <p:spTgt spid="3">
                                            <p:txEl>
                                              <p:pRg st="0" end="0"/>
                                            </p:txEl>
                                          </p:spTgt>
                                        </p:tgtEl>
                                        <p:attrNameLst>
                                          <p:attrName>ppt_w</p:attrName>
                                        </p:attrNameLst>
                                      </p:cBhvr>
                                      <p:tavLst>
                                        <p:tav tm="0">
                                          <p:val>
                                            <p:strVal val="ppt_w"/>
                                          </p:val>
                                        </p:tav>
                                        <p:tav tm="100000">
                                          <p:val>
                                            <p:fltVal val="0"/>
                                          </p:val>
                                        </p:tav>
                                      </p:tavLst>
                                    </p:anim>
                                    <p:anim calcmode="lin" valueType="num">
                                      <p:cBhvr>
                                        <p:cTn id="7"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8" dur="500"/>
                                        <p:tgtEl>
                                          <p:spTgt spid="3">
                                            <p:txEl>
                                              <p:pRg st="0" end="0"/>
                                            </p:txEl>
                                          </p:spTgt>
                                        </p:tgtEl>
                                      </p:cBhvr>
                                    </p:animEffect>
                                    <p:set>
                                      <p:cBhvr>
                                        <p:cTn id="9" dur="1" fill="hold">
                                          <p:stCondLst>
                                            <p:cond delay="499"/>
                                          </p:stCondLst>
                                        </p:cTn>
                                        <p:tgtEl>
                                          <p:spTgt spid="3">
                                            <p:txEl>
                                              <p:pRg st="0" end="0"/>
                                            </p:txEl>
                                          </p:spTgt>
                                        </p:tgtEl>
                                        <p:attrNameLst>
                                          <p:attrName>style.visibility</p:attrName>
                                        </p:attrNameLst>
                                      </p:cBhvr>
                                      <p:to>
                                        <p:strVal val="hidden"/>
                                      </p:to>
                                    </p:set>
                                  </p:childTnLst>
                                </p:cTn>
                              </p:par>
                              <p:par>
                                <p:cTn id="10" presetID="53" presetClass="exit" presetSubtype="32" fill="hold" nodeType="withEffect">
                                  <p:stCondLst>
                                    <p:cond delay="0"/>
                                  </p:stCondLst>
                                  <p:childTnLst>
                                    <p:anim calcmode="lin" valueType="num">
                                      <p:cBhvr>
                                        <p:cTn id="11" dur="500"/>
                                        <p:tgtEl>
                                          <p:spTgt spid="3">
                                            <p:txEl>
                                              <p:pRg st="1" end="1"/>
                                            </p:txEl>
                                          </p:spTgt>
                                        </p:tgtEl>
                                        <p:attrNameLst>
                                          <p:attrName>ppt_w</p:attrName>
                                        </p:attrNameLst>
                                      </p:cBhvr>
                                      <p:tavLst>
                                        <p:tav tm="0">
                                          <p:val>
                                            <p:strVal val="ppt_w"/>
                                          </p:val>
                                        </p:tav>
                                        <p:tav tm="100000">
                                          <p:val>
                                            <p:fltVal val="0"/>
                                          </p:val>
                                        </p:tav>
                                      </p:tavLst>
                                    </p:anim>
                                    <p:anim calcmode="lin" valueType="num">
                                      <p:cBhvr>
                                        <p:cTn id="12" dur="500"/>
                                        <p:tgtEl>
                                          <p:spTgt spid="3">
                                            <p:txEl>
                                              <p:pRg st="1" end="1"/>
                                            </p:txEl>
                                          </p:spTgt>
                                        </p:tgtEl>
                                        <p:attrNameLst>
                                          <p:attrName>ppt_h</p:attrName>
                                        </p:attrNameLst>
                                      </p:cBhvr>
                                      <p:tavLst>
                                        <p:tav tm="0">
                                          <p:val>
                                            <p:strVal val="ppt_h"/>
                                          </p:val>
                                        </p:tav>
                                        <p:tav tm="100000">
                                          <p:val>
                                            <p:fltVal val="0"/>
                                          </p:val>
                                        </p:tav>
                                      </p:tavLst>
                                    </p:anim>
                                    <p:animEffect transition="out" filter="fade">
                                      <p:cBhvr>
                                        <p:cTn id="13" dur="500"/>
                                        <p:tgtEl>
                                          <p:spTgt spid="3">
                                            <p:txEl>
                                              <p:pRg st="1" end="1"/>
                                            </p:txEl>
                                          </p:spTgt>
                                        </p:tgtEl>
                                      </p:cBhvr>
                                    </p:animEffect>
                                    <p:set>
                                      <p:cBhvr>
                                        <p:cTn id="14" dur="1" fill="hold">
                                          <p:stCondLst>
                                            <p:cond delay="499"/>
                                          </p:stCondLst>
                                        </p:cTn>
                                        <p:tgtEl>
                                          <p:spTgt spid="3">
                                            <p:txEl>
                                              <p:pRg st="1" end="1"/>
                                            </p:txEl>
                                          </p:spTgt>
                                        </p:tgtEl>
                                        <p:attrNameLst>
                                          <p:attrName>style.visibility</p:attrName>
                                        </p:attrNameLst>
                                      </p:cBhvr>
                                      <p:to>
                                        <p:strVal val="hidden"/>
                                      </p:to>
                                    </p:set>
                                  </p:childTnLst>
                                </p:cTn>
                              </p:par>
                              <p:par>
                                <p:cTn id="15" presetID="53" presetClass="exit" presetSubtype="32" fill="hold" nodeType="withEffect">
                                  <p:stCondLst>
                                    <p:cond delay="0"/>
                                  </p:stCondLst>
                                  <p:childTnLst>
                                    <p:anim calcmode="lin" valueType="num">
                                      <p:cBhvr>
                                        <p:cTn id="16" dur="500"/>
                                        <p:tgtEl>
                                          <p:spTgt spid="3">
                                            <p:txEl>
                                              <p:pRg st="2" end="2"/>
                                            </p:txEl>
                                          </p:spTgt>
                                        </p:tgtEl>
                                        <p:attrNameLst>
                                          <p:attrName>ppt_w</p:attrName>
                                        </p:attrNameLst>
                                      </p:cBhvr>
                                      <p:tavLst>
                                        <p:tav tm="0">
                                          <p:val>
                                            <p:strVal val="ppt_w"/>
                                          </p:val>
                                        </p:tav>
                                        <p:tav tm="100000">
                                          <p:val>
                                            <p:fltVal val="0"/>
                                          </p:val>
                                        </p:tav>
                                      </p:tavLst>
                                    </p:anim>
                                    <p:anim calcmode="lin" valueType="num">
                                      <p:cBhvr>
                                        <p:cTn id="17" dur="500"/>
                                        <p:tgtEl>
                                          <p:spTgt spid="3">
                                            <p:txEl>
                                              <p:pRg st="2" end="2"/>
                                            </p:txEl>
                                          </p:spTgt>
                                        </p:tgtEl>
                                        <p:attrNameLst>
                                          <p:attrName>ppt_h</p:attrName>
                                        </p:attrNameLst>
                                      </p:cBhvr>
                                      <p:tavLst>
                                        <p:tav tm="0">
                                          <p:val>
                                            <p:strVal val="ppt_h"/>
                                          </p:val>
                                        </p:tav>
                                        <p:tav tm="100000">
                                          <p:val>
                                            <p:fltVal val="0"/>
                                          </p:val>
                                        </p:tav>
                                      </p:tavLst>
                                    </p:anim>
                                    <p:animEffect transition="out" filter="fade">
                                      <p:cBhvr>
                                        <p:cTn id="18" dur="500"/>
                                        <p:tgtEl>
                                          <p:spTgt spid="3">
                                            <p:txEl>
                                              <p:pRg st="2" end="2"/>
                                            </p:txEl>
                                          </p:spTgt>
                                        </p:tgtEl>
                                      </p:cBhvr>
                                    </p:animEffect>
                                    <p:set>
                                      <p:cBhvr>
                                        <p:cTn id="19" dur="1" fill="hold">
                                          <p:stCondLst>
                                            <p:cond delay="499"/>
                                          </p:stCondLst>
                                        </p:cTn>
                                        <p:tgtEl>
                                          <p:spTgt spid="3">
                                            <p:txEl>
                                              <p:pRg st="2" end="2"/>
                                            </p:txEl>
                                          </p:spTgt>
                                        </p:tgtEl>
                                        <p:attrNameLst>
                                          <p:attrName>style.visibility</p:attrName>
                                        </p:attrNameLst>
                                      </p:cBhvr>
                                      <p:to>
                                        <p:strVal val="hidden"/>
                                      </p:to>
                                    </p:set>
                                  </p:childTnLst>
                                </p:cTn>
                              </p:par>
                              <p:par>
                                <p:cTn id="20" presetID="53" presetClass="exit" presetSubtype="32" fill="hold" nodeType="withEffect">
                                  <p:stCondLst>
                                    <p:cond delay="0"/>
                                  </p:stCondLst>
                                  <p:childTnLst>
                                    <p:anim calcmode="lin" valueType="num">
                                      <p:cBhvr>
                                        <p:cTn id="21" dur="500"/>
                                        <p:tgtEl>
                                          <p:spTgt spid="3">
                                            <p:txEl>
                                              <p:pRg st="3" end="3"/>
                                            </p:txEl>
                                          </p:spTgt>
                                        </p:tgtEl>
                                        <p:attrNameLst>
                                          <p:attrName>ppt_w</p:attrName>
                                        </p:attrNameLst>
                                      </p:cBhvr>
                                      <p:tavLst>
                                        <p:tav tm="0">
                                          <p:val>
                                            <p:strVal val="ppt_w"/>
                                          </p:val>
                                        </p:tav>
                                        <p:tav tm="100000">
                                          <p:val>
                                            <p:fltVal val="0"/>
                                          </p:val>
                                        </p:tav>
                                      </p:tavLst>
                                    </p:anim>
                                    <p:anim calcmode="lin" valueType="num">
                                      <p:cBhvr>
                                        <p:cTn id="22" dur="500"/>
                                        <p:tgtEl>
                                          <p:spTgt spid="3">
                                            <p:txEl>
                                              <p:pRg st="3" end="3"/>
                                            </p:txEl>
                                          </p:spTgt>
                                        </p:tgtEl>
                                        <p:attrNameLst>
                                          <p:attrName>ppt_h</p:attrName>
                                        </p:attrNameLst>
                                      </p:cBhvr>
                                      <p:tavLst>
                                        <p:tav tm="0">
                                          <p:val>
                                            <p:strVal val="ppt_h"/>
                                          </p:val>
                                        </p:tav>
                                        <p:tav tm="100000">
                                          <p:val>
                                            <p:fltVal val="0"/>
                                          </p:val>
                                        </p:tav>
                                      </p:tavLst>
                                    </p:anim>
                                    <p:animEffect transition="out" filter="fade">
                                      <p:cBhvr>
                                        <p:cTn id="23" dur="500"/>
                                        <p:tgtEl>
                                          <p:spTgt spid="3">
                                            <p:txEl>
                                              <p:pRg st="3" end="3"/>
                                            </p:txEl>
                                          </p:spTgt>
                                        </p:tgtEl>
                                      </p:cBhvr>
                                    </p:animEffect>
                                    <p:set>
                                      <p:cBhvr>
                                        <p:cTn id="24" dur="1" fill="hold">
                                          <p:stCondLst>
                                            <p:cond delay="499"/>
                                          </p:stCondLst>
                                        </p:cTn>
                                        <p:tgtEl>
                                          <p:spTgt spid="3">
                                            <p:txEl>
                                              <p:pRg st="3" end="3"/>
                                            </p:txEl>
                                          </p:spTgt>
                                        </p:tgtEl>
                                        <p:attrNameLst>
                                          <p:attrName>style.visibility</p:attrName>
                                        </p:attrNameLst>
                                      </p:cBhvr>
                                      <p:to>
                                        <p:strVal val="hidden"/>
                                      </p:to>
                                    </p:set>
                                  </p:childTnLst>
                                </p:cTn>
                              </p:par>
                              <p:par>
                                <p:cTn id="25" presetID="53" presetClass="exit" presetSubtype="32" fill="hold" nodeType="withEffect">
                                  <p:stCondLst>
                                    <p:cond delay="0"/>
                                  </p:stCondLst>
                                  <p:childTnLst>
                                    <p:anim calcmode="lin" valueType="num">
                                      <p:cBhvr>
                                        <p:cTn id="26" dur="500"/>
                                        <p:tgtEl>
                                          <p:spTgt spid="3">
                                            <p:txEl>
                                              <p:pRg st="4" end="4"/>
                                            </p:txEl>
                                          </p:spTgt>
                                        </p:tgtEl>
                                        <p:attrNameLst>
                                          <p:attrName>ppt_w</p:attrName>
                                        </p:attrNameLst>
                                      </p:cBhvr>
                                      <p:tavLst>
                                        <p:tav tm="0">
                                          <p:val>
                                            <p:strVal val="ppt_w"/>
                                          </p:val>
                                        </p:tav>
                                        <p:tav tm="100000">
                                          <p:val>
                                            <p:fltVal val="0"/>
                                          </p:val>
                                        </p:tav>
                                      </p:tavLst>
                                    </p:anim>
                                    <p:anim calcmode="lin" valueType="num">
                                      <p:cBhvr>
                                        <p:cTn id="27" dur="500"/>
                                        <p:tgtEl>
                                          <p:spTgt spid="3">
                                            <p:txEl>
                                              <p:pRg st="4" end="4"/>
                                            </p:txEl>
                                          </p:spTgt>
                                        </p:tgtEl>
                                        <p:attrNameLst>
                                          <p:attrName>ppt_h</p:attrName>
                                        </p:attrNameLst>
                                      </p:cBhvr>
                                      <p:tavLst>
                                        <p:tav tm="0">
                                          <p:val>
                                            <p:strVal val="ppt_h"/>
                                          </p:val>
                                        </p:tav>
                                        <p:tav tm="100000">
                                          <p:val>
                                            <p:fltVal val="0"/>
                                          </p:val>
                                        </p:tav>
                                      </p:tavLst>
                                    </p:anim>
                                    <p:animEffect transition="out" filter="fade">
                                      <p:cBhvr>
                                        <p:cTn id="28" dur="500"/>
                                        <p:tgtEl>
                                          <p:spTgt spid="3">
                                            <p:txEl>
                                              <p:pRg st="4" end="4"/>
                                            </p:txEl>
                                          </p:spTgt>
                                        </p:tgtEl>
                                      </p:cBhvr>
                                    </p:animEffect>
                                    <p:set>
                                      <p:cBhvr>
                                        <p:cTn id="29" dur="1" fill="hold">
                                          <p:stCondLst>
                                            <p:cond delay="499"/>
                                          </p:stCondLst>
                                        </p:cTn>
                                        <p:tgtEl>
                                          <p:spTgt spid="3">
                                            <p:txEl>
                                              <p:pRg st="4" end="4"/>
                                            </p:txEl>
                                          </p:spTgt>
                                        </p:tgtEl>
                                        <p:attrNameLst>
                                          <p:attrName>style.visibility</p:attrName>
                                        </p:attrNameLst>
                                      </p:cBhvr>
                                      <p:to>
                                        <p:strVal val="hidden"/>
                                      </p:to>
                                    </p:set>
                                  </p:childTnLst>
                                </p:cTn>
                              </p:par>
                              <p:par>
                                <p:cTn id="30" presetID="53" presetClass="exit" presetSubtype="32" fill="hold" nodeType="withEffect">
                                  <p:stCondLst>
                                    <p:cond delay="0"/>
                                  </p:stCondLst>
                                  <p:childTnLst>
                                    <p:anim calcmode="lin" valueType="num">
                                      <p:cBhvr>
                                        <p:cTn id="31" dur="500"/>
                                        <p:tgtEl>
                                          <p:spTgt spid="3">
                                            <p:txEl>
                                              <p:pRg st="5" end="5"/>
                                            </p:txEl>
                                          </p:spTgt>
                                        </p:tgtEl>
                                        <p:attrNameLst>
                                          <p:attrName>ppt_w</p:attrName>
                                        </p:attrNameLst>
                                      </p:cBhvr>
                                      <p:tavLst>
                                        <p:tav tm="0">
                                          <p:val>
                                            <p:strVal val="ppt_w"/>
                                          </p:val>
                                        </p:tav>
                                        <p:tav tm="100000">
                                          <p:val>
                                            <p:fltVal val="0"/>
                                          </p:val>
                                        </p:tav>
                                      </p:tavLst>
                                    </p:anim>
                                    <p:anim calcmode="lin" valueType="num">
                                      <p:cBhvr>
                                        <p:cTn id="32" dur="500"/>
                                        <p:tgtEl>
                                          <p:spTgt spid="3">
                                            <p:txEl>
                                              <p:pRg st="5" end="5"/>
                                            </p:txEl>
                                          </p:spTgt>
                                        </p:tgtEl>
                                        <p:attrNameLst>
                                          <p:attrName>ppt_h</p:attrName>
                                        </p:attrNameLst>
                                      </p:cBhvr>
                                      <p:tavLst>
                                        <p:tav tm="0">
                                          <p:val>
                                            <p:strVal val="ppt_h"/>
                                          </p:val>
                                        </p:tav>
                                        <p:tav tm="100000">
                                          <p:val>
                                            <p:fltVal val="0"/>
                                          </p:val>
                                        </p:tav>
                                      </p:tavLst>
                                    </p:anim>
                                    <p:animEffect transition="out" filter="fade">
                                      <p:cBhvr>
                                        <p:cTn id="33" dur="500"/>
                                        <p:tgtEl>
                                          <p:spTgt spid="3">
                                            <p:txEl>
                                              <p:pRg st="5" end="5"/>
                                            </p:txEl>
                                          </p:spTgt>
                                        </p:tgtEl>
                                      </p:cBhvr>
                                    </p:animEffect>
                                    <p:set>
                                      <p:cBhvr>
                                        <p:cTn id="34" dur="1" fill="hold">
                                          <p:stCondLst>
                                            <p:cond delay="499"/>
                                          </p:stCondLst>
                                        </p:cTn>
                                        <p:tgtEl>
                                          <p:spTgt spid="3">
                                            <p:txEl>
                                              <p:pRg st="5" end="5"/>
                                            </p:txEl>
                                          </p:spTgt>
                                        </p:tgtEl>
                                        <p:attrNameLst>
                                          <p:attrName>style.visibility</p:attrName>
                                        </p:attrNameLst>
                                      </p:cBhvr>
                                      <p:to>
                                        <p:strVal val="hidden"/>
                                      </p:to>
                                    </p:set>
                                  </p:childTnLst>
                                </p:cTn>
                              </p:par>
                              <p:par>
                                <p:cTn id="35" presetID="53" presetClass="exit" presetSubtype="32" fill="hold" nodeType="withEffect">
                                  <p:stCondLst>
                                    <p:cond delay="0"/>
                                  </p:stCondLst>
                                  <p:childTnLst>
                                    <p:anim calcmode="lin" valueType="num">
                                      <p:cBhvr>
                                        <p:cTn id="36" dur="500"/>
                                        <p:tgtEl>
                                          <p:spTgt spid="3">
                                            <p:txEl>
                                              <p:pRg st="6" end="6"/>
                                            </p:txEl>
                                          </p:spTgt>
                                        </p:tgtEl>
                                        <p:attrNameLst>
                                          <p:attrName>ppt_w</p:attrName>
                                        </p:attrNameLst>
                                      </p:cBhvr>
                                      <p:tavLst>
                                        <p:tav tm="0">
                                          <p:val>
                                            <p:strVal val="ppt_w"/>
                                          </p:val>
                                        </p:tav>
                                        <p:tav tm="100000">
                                          <p:val>
                                            <p:fltVal val="0"/>
                                          </p:val>
                                        </p:tav>
                                      </p:tavLst>
                                    </p:anim>
                                    <p:anim calcmode="lin" valueType="num">
                                      <p:cBhvr>
                                        <p:cTn id="37" dur="500"/>
                                        <p:tgtEl>
                                          <p:spTgt spid="3">
                                            <p:txEl>
                                              <p:pRg st="6" end="6"/>
                                            </p:txEl>
                                          </p:spTgt>
                                        </p:tgtEl>
                                        <p:attrNameLst>
                                          <p:attrName>ppt_h</p:attrName>
                                        </p:attrNameLst>
                                      </p:cBhvr>
                                      <p:tavLst>
                                        <p:tav tm="0">
                                          <p:val>
                                            <p:strVal val="ppt_h"/>
                                          </p:val>
                                        </p:tav>
                                        <p:tav tm="100000">
                                          <p:val>
                                            <p:fltVal val="0"/>
                                          </p:val>
                                        </p:tav>
                                      </p:tavLst>
                                    </p:anim>
                                    <p:animEffect transition="out" filter="fade">
                                      <p:cBhvr>
                                        <p:cTn id="38" dur="500"/>
                                        <p:tgtEl>
                                          <p:spTgt spid="3">
                                            <p:txEl>
                                              <p:pRg st="6" end="6"/>
                                            </p:txEl>
                                          </p:spTgt>
                                        </p:tgtEl>
                                      </p:cBhvr>
                                    </p:animEffect>
                                    <p:set>
                                      <p:cBhvr>
                                        <p:cTn id="39" dur="1" fill="hold">
                                          <p:stCondLst>
                                            <p:cond delay="499"/>
                                          </p:stCondLst>
                                        </p:cTn>
                                        <p:tgtEl>
                                          <p:spTgt spid="3">
                                            <p:txEl>
                                              <p:pRg st="6" end="6"/>
                                            </p:txEl>
                                          </p:spTgt>
                                        </p:tgtEl>
                                        <p:attrNameLst>
                                          <p:attrName>style.visibility</p:attrName>
                                        </p:attrNameLst>
                                      </p:cBhvr>
                                      <p:to>
                                        <p:strVal val="hidden"/>
                                      </p:to>
                                    </p:set>
                                  </p:childTnLst>
                                </p:cTn>
                              </p:par>
                              <p:par>
                                <p:cTn id="40" presetID="53" presetClass="exit" presetSubtype="32" fill="hold" nodeType="withEffect">
                                  <p:stCondLst>
                                    <p:cond delay="0"/>
                                  </p:stCondLst>
                                  <p:childTnLst>
                                    <p:anim calcmode="lin" valueType="num">
                                      <p:cBhvr>
                                        <p:cTn id="41" dur="500"/>
                                        <p:tgtEl>
                                          <p:spTgt spid="3">
                                            <p:txEl>
                                              <p:pRg st="7" end="7"/>
                                            </p:txEl>
                                          </p:spTgt>
                                        </p:tgtEl>
                                        <p:attrNameLst>
                                          <p:attrName>ppt_w</p:attrName>
                                        </p:attrNameLst>
                                      </p:cBhvr>
                                      <p:tavLst>
                                        <p:tav tm="0">
                                          <p:val>
                                            <p:strVal val="ppt_w"/>
                                          </p:val>
                                        </p:tav>
                                        <p:tav tm="100000">
                                          <p:val>
                                            <p:fltVal val="0"/>
                                          </p:val>
                                        </p:tav>
                                      </p:tavLst>
                                    </p:anim>
                                    <p:anim calcmode="lin" valueType="num">
                                      <p:cBhvr>
                                        <p:cTn id="42" dur="500"/>
                                        <p:tgtEl>
                                          <p:spTgt spid="3">
                                            <p:txEl>
                                              <p:pRg st="7" end="7"/>
                                            </p:txEl>
                                          </p:spTgt>
                                        </p:tgtEl>
                                        <p:attrNameLst>
                                          <p:attrName>ppt_h</p:attrName>
                                        </p:attrNameLst>
                                      </p:cBhvr>
                                      <p:tavLst>
                                        <p:tav tm="0">
                                          <p:val>
                                            <p:strVal val="ppt_h"/>
                                          </p:val>
                                        </p:tav>
                                        <p:tav tm="100000">
                                          <p:val>
                                            <p:fltVal val="0"/>
                                          </p:val>
                                        </p:tav>
                                      </p:tavLst>
                                    </p:anim>
                                    <p:animEffect transition="out" filter="fade">
                                      <p:cBhvr>
                                        <p:cTn id="43" dur="500"/>
                                        <p:tgtEl>
                                          <p:spTgt spid="3">
                                            <p:txEl>
                                              <p:pRg st="7" end="7"/>
                                            </p:txEl>
                                          </p:spTgt>
                                        </p:tgtEl>
                                      </p:cBhvr>
                                    </p:animEffect>
                                    <p:set>
                                      <p:cBhvr>
                                        <p:cTn id="44"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82000" cy="6096000"/>
          </a:xfrm>
        </p:spPr>
        <p:txBody>
          <a:bodyPr/>
          <a:lstStyle/>
          <a:p>
            <a:pPr marL="36512" indent="0">
              <a:buFont typeface="Wingdings 2" pitchFamily="18" charset="2"/>
              <a:buNone/>
              <a:defRPr/>
            </a:pPr>
            <a:r>
              <a:rPr lang="en-US" b="1" dirty="0"/>
              <a:t>Results of the </a:t>
            </a:r>
            <a:r>
              <a:rPr lang="en-US" b="1" dirty="0" err="1"/>
              <a:t>Maasai</a:t>
            </a:r>
            <a:r>
              <a:rPr lang="en-US" b="1" dirty="0"/>
              <a:t> Collaboration</a:t>
            </a:r>
          </a:p>
          <a:p>
            <a:pPr marL="36512" indent="0">
              <a:buFont typeface="Wingdings 2" pitchFamily="18" charset="2"/>
              <a:buNone/>
              <a:defRPr/>
            </a:pPr>
            <a:r>
              <a:rPr lang="en-US" b="1" dirty="0"/>
              <a:t>Positive</a:t>
            </a:r>
          </a:p>
          <a:p>
            <a:pPr marL="550862" indent="-514350">
              <a:buFont typeface="+mj-lt"/>
              <a:buAutoNum type="arabicParenR"/>
              <a:defRPr/>
            </a:pPr>
            <a:r>
              <a:rPr lang="en-US" dirty="0" err="1"/>
              <a:t>Lenana</a:t>
            </a:r>
            <a:r>
              <a:rPr lang="en-US" dirty="0"/>
              <a:t> was recognized as the paramount chief of the </a:t>
            </a:r>
            <a:r>
              <a:rPr lang="en-US" dirty="0" err="1"/>
              <a:t>Maasai</a:t>
            </a:r>
            <a:r>
              <a:rPr lang="en-US" dirty="0"/>
              <a:t> in 1901</a:t>
            </a:r>
          </a:p>
          <a:p>
            <a:pPr marL="550862" indent="-514350">
              <a:buFont typeface="+mj-lt"/>
              <a:buAutoNum type="arabicParenR"/>
              <a:defRPr/>
            </a:pPr>
            <a:r>
              <a:rPr lang="en-US" dirty="0" err="1"/>
              <a:t>Maasai</a:t>
            </a:r>
            <a:r>
              <a:rPr lang="en-US" dirty="0"/>
              <a:t> gained </a:t>
            </a:r>
            <a:r>
              <a:rPr lang="en-US" dirty="0" err="1"/>
              <a:t>favoured</a:t>
            </a:r>
            <a:r>
              <a:rPr lang="en-US" dirty="0"/>
              <a:t> status and were employed as soldiers and guides, and to fight against other communities</a:t>
            </a:r>
          </a:p>
          <a:p>
            <a:pPr marL="550862" indent="-514350">
              <a:buFont typeface="+mj-lt"/>
              <a:buAutoNum type="arabicParenR"/>
              <a:defRPr/>
            </a:pPr>
            <a:r>
              <a:rPr lang="en-US" dirty="0"/>
              <a:t>The </a:t>
            </a:r>
            <a:r>
              <a:rPr lang="en-US" dirty="0" err="1"/>
              <a:t>Maasai</a:t>
            </a:r>
            <a:r>
              <a:rPr lang="en-US" dirty="0"/>
              <a:t> were rewarded with livestock taken from other communities</a:t>
            </a:r>
          </a:p>
          <a:p>
            <a:pPr marL="550862" indent="-514350">
              <a:buFont typeface="+mj-lt"/>
              <a:buAutoNum type="arabicParenR"/>
              <a:defRPr/>
            </a:pPr>
            <a:r>
              <a:rPr lang="en-US" dirty="0"/>
              <a:t>Good relationship existed between the </a:t>
            </a:r>
            <a:r>
              <a:rPr lang="en-US" dirty="0" err="1"/>
              <a:t>Maasai</a:t>
            </a:r>
            <a:r>
              <a:rPr lang="en-US" dirty="0"/>
              <a:t> and British.</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467600" cy="715962"/>
          </a:xfrm>
        </p:spPr>
        <p:txBody>
          <a:bodyPr/>
          <a:lstStyle/>
          <a:p>
            <a:pPr algn="ctr" eaLnBrk="1" hangingPunct="1"/>
            <a:br>
              <a:rPr lang="en-US" sz="3200" b="1"/>
            </a:br>
            <a:r>
              <a:rPr lang="en-US" sz="3200" b="1"/>
              <a:t>Factors for the scramble and parti­tion of East Africa</a:t>
            </a:r>
            <a:br>
              <a:rPr lang="en-US" sz="3200" b="1"/>
            </a:br>
            <a:endParaRPr lang="en-US" b="1"/>
          </a:p>
        </p:txBody>
      </p:sp>
      <p:sp>
        <p:nvSpPr>
          <p:cNvPr id="3" name="Content Placeholder 2"/>
          <p:cNvSpPr>
            <a:spLocks noGrp="1"/>
          </p:cNvSpPr>
          <p:nvPr>
            <p:ph idx="1"/>
          </p:nvPr>
        </p:nvSpPr>
        <p:spPr>
          <a:xfrm>
            <a:off x="76200" y="1143000"/>
            <a:ext cx="8839200" cy="5257800"/>
          </a:xfrm>
        </p:spPr>
        <p:txBody>
          <a:bodyPr/>
          <a:lstStyle/>
          <a:p>
            <a:pPr marL="36512" indent="0" eaLnBrk="1" hangingPunct="1">
              <a:buFont typeface="Wingdings 2" pitchFamily="18" charset="2"/>
              <a:buNone/>
              <a:defRPr/>
            </a:pPr>
            <a:r>
              <a:rPr lang="en-US" b="1" dirty="0"/>
              <a:t>Economic factors</a:t>
            </a:r>
          </a:p>
          <a:p>
            <a:pPr marL="550862" indent="-514350" eaLnBrk="1" hangingPunct="1">
              <a:buFont typeface="+mj-lt"/>
              <a:buAutoNum type="arabicPeriod"/>
              <a:defRPr/>
            </a:pPr>
            <a:r>
              <a:rPr lang="en-US" dirty="0"/>
              <a:t>The Europeans needed raw materials e.g. cot­ton vegetables, oil, rubber and minerals for their industries.</a:t>
            </a:r>
          </a:p>
          <a:p>
            <a:pPr marL="550862" indent="-514350" eaLnBrk="1" hangingPunct="1">
              <a:buFont typeface="+mj-lt"/>
              <a:buAutoNum type="arabicPeriod"/>
              <a:defRPr/>
            </a:pPr>
            <a:r>
              <a:rPr lang="en-US" dirty="0"/>
              <a:t>They wanted markets for their manufactured goods.</a:t>
            </a:r>
          </a:p>
          <a:p>
            <a:pPr marL="550862" indent="-514350" eaLnBrk="1" hangingPunct="1">
              <a:buFont typeface="+mj-lt"/>
              <a:buAutoNum type="arabicPeriod"/>
              <a:defRPr/>
            </a:pPr>
            <a:r>
              <a:rPr lang="en-US" dirty="0"/>
              <a:t>They wanted areas to invest surplus capital gained through industrial Revolution.</a:t>
            </a:r>
          </a:p>
          <a:p>
            <a:pPr marL="550862" indent="-514350" eaLnBrk="1" hangingPunct="1">
              <a:buFont typeface="+mj-lt"/>
              <a:buAutoNum type="arabicPeriod"/>
              <a:defRPr/>
            </a:pPr>
            <a:r>
              <a:rPr lang="en-US" dirty="0"/>
              <a:t>To abolish slave trade and slavery and replace it with legitimate commerce.</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5821363"/>
          </a:xfrm>
        </p:spPr>
        <p:txBody>
          <a:bodyPr/>
          <a:lstStyle/>
          <a:p>
            <a:pPr marL="36512" indent="0" algn="ctr">
              <a:buFont typeface="Wingdings 2" pitchFamily="18" charset="2"/>
              <a:buNone/>
              <a:defRPr/>
            </a:pPr>
            <a:r>
              <a:rPr lang="en-US" b="1" dirty="0"/>
              <a:t>Negative results</a:t>
            </a:r>
          </a:p>
          <a:p>
            <a:pPr marL="550862" indent="-514350">
              <a:buFont typeface="+mj-lt"/>
              <a:buAutoNum type="arabicParenR"/>
              <a:defRPr/>
            </a:pPr>
            <a:r>
              <a:rPr lang="en-US" dirty="0"/>
              <a:t>Loss of independence and manipulation by the British</a:t>
            </a:r>
          </a:p>
          <a:p>
            <a:pPr marL="550862" indent="-514350">
              <a:buFont typeface="+mj-lt"/>
              <a:buAutoNum type="arabicParenR"/>
              <a:defRPr/>
            </a:pPr>
            <a:r>
              <a:rPr lang="en-US" dirty="0"/>
              <a:t>Loss of land</a:t>
            </a:r>
          </a:p>
          <a:p>
            <a:pPr marL="550862" indent="-514350">
              <a:buFont typeface="+mj-lt"/>
              <a:buAutoNum type="arabicParenR"/>
              <a:defRPr/>
            </a:pPr>
            <a:r>
              <a:rPr lang="en-US" dirty="0" err="1"/>
              <a:t>Purko</a:t>
            </a:r>
            <a:r>
              <a:rPr lang="en-US" dirty="0"/>
              <a:t> </a:t>
            </a:r>
            <a:r>
              <a:rPr lang="en-US" dirty="0" err="1"/>
              <a:t>Maasai</a:t>
            </a:r>
            <a:r>
              <a:rPr lang="en-US" dirty="0"/>
              <a:t> were divided into two sections </a:t>
            </a:r>
            <a:r>
              <a:rPr lang="en-US" dirty="0" err="1"/>
              <a:t>Loita</a:t>
            </a:r>
            <a:r>
              <a:rPr lang="en-US" dirty="0"/>
              <a:t> and </a:t>
            </a:r>
            <a:r>
              <a:rPr lang="en-US" dirty="0" err="1"/>
              <a:t>Ngong</a:t>
            </a:r>
            <a:endParaRPr lang="en-US" dirty="0"/>
          </a:p>
          <a:p>
            <a:pPr marL="550862" indent="-514350">
              <a:buFont typeface="+mj-lt"/>
              <a:buAutoNum type="arabicParenR"/>
              <a:defRPr/>
            </a:pPr>
            <a:r>
              <a:rPr lang="en-US" dirty="0"/>
              <a:t>Displacement of the </a:t>
            </a:r>
            <a:r>
              <a:rPr lang="en-US" dirty="0" err="1"/>
              <a:t>Maasai</a:t>
            </a:r>
            <a:endParaRPr lang="en-US" dirty="0"/>
          </a:p>
          <a:p>
            <a:pPr marL="550862" indent="-514350">
              <a:buFont typeface="+mj-lt"/>
              <a:buAutoNum type="arabicParenR"/>
              <a:defRPr/>
            </a:pPr>
            <a:r>
              <a:rPr lang="en-US" dirty="0"/>
              <a:t>Their freedom to conduct rituals was limited</a:t>
            </a:r>
          </a:p>
          <a:p>
            <a:pPr marL="550862" indent="-514350">
              <a:buFont typeface="+mj-lt"/>
              <a:buAutoNum type="arabicParenR"/>
              <a:defRPr/>
            </a:pPr>
            <a:r>
              <a:rPr lang="en-US" dirty="0"/>
              <a:t>The </a:t>
            </a:r>
            <a:r>
              <a:rPr lang="en-US" dirty="0" err="1"/>
              <a:t>Maasai</a:t>
            </a:r>
            <a:r>
              <a:rPr lang="en-US" dirty="0"/>
              <a:t> economic activities were disrupt­ed</a:t>
            </a:r>
          </a:p>
          <a:p>
            <a:pPr marL="550862" indent="-514350">
              <a:buFont typeface="+mj-lt"/>
              <a:buAutoNum type="arabicParenR"/>
              <a:defRPr/>
            </a:pPr>
            <a:r>
              <a:rPr lang="en-US" dirty="0"/>
              <a:t>Their migration grazing habits were curtailed as they were taken into the reserves.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36512" indent="0" algn="ctr">
              <a:buFont typeface="Wingdings 2" pitchFamily="18" charset="2"/>
              <a:buNone/>
              <a:defRPr/>
            </a:pPr>
            <a:r>
              <a:rPr lang="en-US" dirty="0" err="1"/>
              <a:t>Wanga</a:t>
            </a:r>
            <a:r>
              <a:rPr lang="en-US" dirty="0"/>
              <a:t> Collaboration</a:t>
            </a:r>
          </a:p>
          <a:p>
            <a:pPr marL="36512" indent="0" algn="ctr">
              <a:buFont typeface="Wingdings 2" pitchFamily="18" charset="2"/>
              <a:buNone/>
              <a:defRPr/>
            </a:pPr>
            <a:endParaRPr lang="en-US" dirty="0"/>
          </a:p>
          <a:p>
            <a:pPr>
              <a:buFont typeface="Wingdings" pitchFamily="2" charset="2"/>
              <a:buChar char="Ø"/>
              <a:defRPr/>
            </a:pPr>
            <a:r>
              <a:rPr lang="en-US" dirty="0"/>
              <a:t>People of </a:t>
            </a:r>
            <a:r>
              <a:rPr lang="en-US" dirty="0" err="1"/>
              <a:t>Wanga</a:t>
            </a:r>
            <a:r>
              <a:rPr lang="en-US" dirty="0"/>
              <a:t> were ruled by </a:t>
            </a:r>
            <a:r>
              <a:rPr lang="en-US" dirty="0" err="1"/>
              <a:t>Nabongo</a:t>
            </a:r>
            <a:r>
              <a:rPr lang="en-US" dirty="0"/>
              <a:t> (king) </a:t>
            </a:r>
            <a:r>
              <a:rPr lang="en-US" dirty="0" err="1"/>
              <a:t>Mumia</a:t>
            </a:r>
            <a:endParaRPr lang="en-US" dirty="0"/>
          </a:p>
          <a:p>
            <a:pPr>
              <a:buFont typeface="Wingdings" pitchFamily="2" charset="2"/>
              <a:buChar char="Ø"/>
              <a:defRPr/>
            </a:pPr>
            <a:r>
              <a:rPr lang="en-US" dirty="0" err="1"/>
              <a:t>Nabongo</a:t>
            </a:r>
            <a:r>
              <a:rPr lang="en-US" dirty="0"/>
              <a:t> was known to be hospitable to strangers e.g. Swahili and Arab traders</a:t>
            </a:r>
          </a:p>
          <a:p>
            <a:pPr>
              <a:buFont typeface="Wingdings" pitchFamily="2" charset="2"/>
              <a:buChar char="Ø"/>
              <a:defRPr/>
            </a:pPr>
            <a:r>
              <a:rPr lang="en-US" dirty="0"/>
              <a:t>When </a:t>
            </a:r>
            <a:r>
              <a:rPr lang="en-US" dirty="0" err="1"/>
              <a:t>IBEAco</a:t>
            </a:r>
            <a:r>
              <a:rPr lang="en-US" dirty="0"/>
              <a:t> agents came to his </a:t>
            </a:r>
            <a:r>
              <a:rPr lang="en-US" dirty="0" err="1"/>
              <a:t>headquaters</a:t>
            </a:r>
            <a:r>
              <a:rPr lang="en-US" dirty="0"/>
              <a:t> at </a:t>
            </a:r>
            <a:r>
              <a:rPr lang="en-US" dirty="0" err="1"/>
              <a:t>Eureko</a:t>
            </a:r>
            <a:r>
              <a:rPr lang="en-US" dirty="0"/>
              <a:t> (Later </a:t>
            </a:r>
            <a:r>
              <a:rPr lang="en-US" dirty="0" err="1"/>
              <a:t>Mumias</a:t>
            </a:r>
            <a:r>
              <a:rPr lang="en-US" dirty="0"/>
              <a:t>), he was hospitable to them.</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91600" cy="6400800"/>
          </a:xfrm>
        </p:spPr>
        <p:txBody>
          <a:bodyPr/>
          <a:lstStyle/>
          <a:p>
            <a:pPr marL="36512" indent="0" algn="ctr">
              <a:buFont typeface="Wingdings 2" pitchFamily="18" charset="2"/>
              <a:buNone/>
              <a:defRPr/>
            </a:pPr>
            <a:r>
              <a:rPr lang="en-US" b="1" dirty="0"/>
              <a:t>Reasons for </a:t>
            </a:r>
            <a:r>
              <a:rPr lang="en-US" b="1" dirty="0" err="1"/>
              <a:t>Wanga</a:t>
            </a:r>
            <a:r>
              <a:rPr lang="en-US" b="1" dirty="0"/>
              <a:t> Collaboration</a:t>
            </a:r>
          </a:p>
          <a:p>
            <a:pPr marL="550862" indent="-514350">
              <a:buFont typeface="+mj-lt"/>
              <a:buAutoNum type="arabicParenR"/>
              <a:defRPr/>
            </a:pPr>
            <a:r>
              <a:rPr lang="en-US" dirty="0">
                <a:latin typeface="Times New Roman" pitchFamily="18" charset="0"/>
                <a:cs typeface="Times New Roman" pitchFamily="18" charset="0"/>
              </a:rPr>
              <a:t>To consolidate his position and that of his king­dom</a:t>
            </a:r>
          </a:p>
          <a:p>
            <a:pPr marL="550862" indent="-514350">
              <a:buFont typeface="+mj-lt"/>
              <a:buAutoNum type="arabicParenR"/>
              <a:defRPr/>
            </a:pPr>
            <a:r>
              <a:rPr lang="en-US" dirty="0">
                <a:latin typeface="Times New Roman" pitchFamily="18" charset="0"/>
                <a:cs typeface="Times New Roman" pitchFamily="18" charset="0"/>
              </a:rPr>
              <a:t>He wanted military support against his enemies e.g. </a:t>
            </a:r>
            <a:r>
              <a:rPr lang="en-US" dirty="0" err="1">
                <a:latin typeface="Times New Roman" pitchFamily="18" charset="0"/>
                <a:cs typeface="Times New Roman" pitchFamily="18" charset="0"/>
              </a:rPr>
              <a:t>Luo</a:t>
            </a:r>
            <a:r>
              <a:rPr lang="en-US" dirty="0">
                <a:latin typeface="Times New Roman" pitchFamily="18" charset="0"/>
                <a:cs typeface="Times New Roman" pitchFamily="18" charset="0"/>
              </a:rPr>
              <a:t> of </a:t>
            </a:r>
            <a:r>
              <a:rPr lang="en-US" dirty="0" err="1">
                <a:latin typeface="Times New Roman" pitchFamily="18" charset="0"/>
                <a:cs typeface="Times New Roman" pitchFamily="18" charset="0"/>
              </a:rPr>
              <a:t>Ugenya</a:t>
            </a:r>
            <a:r>
              <a:rPr lang="en-US" dirty="0">
                <a:latin typeface="Times New Roman" pitchFamily="18" charset="0"/>
                <a:cs typeface="Times New Roman" pitchFamily="18" charset="0"/>
              </a:rPr>
              <a:t>, Nandi </a:t>
            </a:r>
            <a:r>
              <a:rPr lang="en-US" dirty="0" err="1">
                <a:latin typeface="Times New Roman" pitchFamily="18" charset="0"/>
                <a:cs typeface="Times New Roman" pitchFamily="18" charset="0"/>
              </a:rPr>
              <a:t>e.t.c</a:t>
            </a:r>
            <a:endParaRPr lang="en-US" dirty="0">
              <a:latin typeface="Times New Roman" pitchFamily="18" charset="0"/>
              <a:cs typeface="Times New Roman" pitchFamily="18" charset="0"/>
            </a:endParaRPr>
          </a:p>
          <a:p>
            <a:pPr marL="550862" indent="-514350">
              <a:buFont typeface="+mj-lt"/>
              <a:buAutoNum type="arabicParenR"/>
              <a:defRPr/>
            </a:pPr>
            <a:r>
              <a:rPr lang="en-US" dirty="0">
                <a:latin typeface="Times New Roman" pitchFamily="18" charset="0"/>
                <a:cs typeface="Times New Roman" pitchFamily="18" charset="0"/>
              </a:rPr>
              <a:t>For fame, it was prestigious to be associated with Europeans</a:t>
            </a:r>
          </a:p>
          <a:p>
            <a:pPr marL="550862" indent="-514350">
              <a:buFont typeface="+mj-lt"/>
              <a:buAutoNum type="arabicParenR"/>
              <a:defRPr/>
            </a:pPr>
            <a:r>
              <a:rPr lang="en-US" dirty="0">
                <a:latin typeface="Times New Roman" pitchFamily="18" charset="0"/>
                <a:cs typeface="Times New Roman" pitchFamily="18" charset="0"/>
              </a:rPr>
              <a:t>Hoped to obtain material benefits from the British e.g. clothes and guns.</a:t>
            </a:r>
          </a:p>
          <a:p>
            <a:pPr marL="550862" indent="-514350">
              <a:buFont typeface="+mj-lt"/>
              <a:buAutoNum type="arabicParenR"/>
              <a:defRPr/>
            </a:pPr>
            <a:r>
              <a:rPr lang="en-US" dirty="0">
                <a:latin typeface="Times New Roman" pitchFamily="18" charset="0"/>
                <a:cs typeface="Times New Roman" pitchFamily="18" charset="0"/>
              </a:rPr>
              <a:t>He realized that it was useless to fight e.g. </a:t>
            </a:r>
            <a:r>
              <a:rPr lang="en-US" dirty="0" err="1">
                <a:latin typeface="Times New Roman" pitchFamily="18" charset="0"/>
                <a:cs typeface="Times New Roman" pitchFamily="18" charset="0"/>
              </a:rPr>
              <a:t>Buny-oro</a:t>
            </a:r>
            <a:r>
              <a:rPr lang="en-US" dirty="0">
                <a:latin typeface="Times New Roman" pitchFamily="18" charset="0"/>
                <a:cs typeface="Times New Roman" pitchFamily="18" charset="0"/>
              </a:rPr>
              <a:t> had tried to resist and was defeated</a:t>
            </a:r>
          </a:p>
          <a:p>
            <a:pPr marL="550862" indent="-514350">
              <a:buFont typeface="+mj-lt"/>
              <a:buAutoNum type="arabicParenR"/>
              <a:defRPr/>
            </a:pPr>
            <a:r>
              <a:rPr lang="en-US" dirty="0" err="1">
                <a:latin typeface="Times New Roman" pitchFamily="18" charset="0"/>
                <a:cs typeface="Times New Roman" pitchFamily="18" charset="0"/>
              </a:rPr>
              <a:t>Nabongo</a:t>
            </a:r>
            <a:r>
              <a:rPr lang="en-US" dirty="0">
                <a:latin typeface="Times New Roman" pitchFamily="18" charset="0"/>
                <a:cs typeface="Times New Roman" pitchFamily="18" charset="0"/>
              </a:rPr>
              <a:t> had previously welcomed the Arabs and Swahili, so he did the same for the British.</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lstStyle/>
          <a:p>
            <a:pPr marL="36512" indent="0">
              <a:buFont typeface="Wingdings 2" pitchFamily="18" charset="2"/>
              <a:buNone/>
              <a:defRPr/>
            </a:pPr>
            <a:r>
              <a:rPr lang="en-US" dirty="0"/>
              <a:t>Process of Collaboration</a:t>
            </a:r>
          </a:p>
          <a:p>
            <a:pPr marL="36512" indent="0">
              <a:buFont typeface="Wingdings 2" pitchFamily="18" charset="2"/>
              <a:buNone/>
              <a:defRPr/>
            </a:pPr>
            <a:endParaRPr lang="en-US" dirty="0"/>
          </a:p>
          <a:p>
            <a:pPr>
              <a:buFont typeface="Wingdings" pitchFamily="2" charset="2"/>
              <a:buChar char="Ø"/>
              <a:defRPr/>
            </a:pPr>
            <a:r>
              <a:rPr lang="en-US" dirty="0"/>
              <a:t>The </a:t>
            </a:r>
            <a:r>
              <a:rPr lang="en-US" dirty="0" err="1"/>
              <a:t>IBEAco</a:t>
            </a:r>
            <a:r>
              <a:rPr lang="en-US" dirty="0"/>
              <a:t>. built forts and trading stations at </a:t>
            </a:r>
            <a:r>
              <a:rPr lang="en-US" dirty="0" err="1"/>
              <a:t>Wanga</a:t>
            </a:r>
            <a:r>
              <a:rPr lang="en-US" dirty="0"/>
              <a:t> capital in </a:t>
            </a:r>
            <a:r>
              <a:rPr lang="en-US" dirty="0" err="1"/>
              <a:t>Mumias</a:t>
            </a:r>
            <a:r>
              <a:rPr lang="en-US" dirty="0"/>
              <a:t> or </a:t>
            </a:r>
            <a:r>
              <a:rPr lang="en-US" dirty="0" err="1"/>
              <a:t>Eureko</a:t>
            </a:r>
            <a:endParaRPr lang="en-US" dirty="0"/>
          </a:p>
          <a:p>
            <a:pPr>
              <a:buFont typeface="Wingdings" pitchFamily="2" charset="2"/>
              <a:buChar char="Ø"/>
              <a:defRPr/>
            </a:pPr>
            <a:r>
              <a:rPr lang="en-US" dirty="0"/>
              <a:t>British government upon taking control of Kenya, made </a:t>
            </a:r>
            <a:r>
              <a:rPr lang="en-US" dirty="0" err="1"/>
              <a:t>Mumias</a:t>
            </a:r>
            <a:r>
              <a:rPr lang="en-US" dirty="0"/>
              <a:t>, the headquarters of Western Kenya until 1920, when it was moved to </a:t>
            </a:r>
            <a:r>
              <a:rPr lang="en-US" dirty="0" err="1"/>
              <a:t>Kakamega</a:t>
            </a:r>
            <a:endParaRPr lang="en-US" dirty="0"/>
          </a:p>
          <a:p>
            <a:pPr>
              <a:buFont typeface="Wingdings" pitchFamily="2" charset="2"/>
              <a:buChar char="Ø"/>
              <a:defRPr/>
            </a:pPr>
            <a:r>
              <a:rPr lang="en-US" dirty="0"/>
              <a:t>Between 1894 to 1906 </a:t>
            </a:r>
            <a:r>
              <a:rPr lang="en-US" dirty="0" err="1"/>
              <a:t>Mumia</a:t>
            </a:r>
            <a:r>
              <a:rPr lang="en-US" dirty="0"/>
              <a:t> soldiers togeth­er with </a:t>
            </a:r>
            <a:r>
              <a:rPr lang="en-US" dirty="0" err="1"/>
              <a:t>Bugandas</a:t>
            </a:r>
            <a:r>
              <a:rPr lang="en-US" dirty="0"/>
              <a:t> and Sudanese were used to fight the resisting Nandi, </a:t>
            </a:r>
            <a:r>
              <a:rPr lang="en-US" dirty="0" err="1"/>
              <a:t>Luo</a:t>
            </a:r>
            <a:r>
              <a:rPr lang="en-US" dirty="0"/>
              <a:t> and </a:t>
            </a:r>
            <a:r>
              <a:rPr lang="en-US" dirty="0" err="1"/>
              <a:t>Bukusu</a:t>
            </a:r>
            <a:r>
              <a:rPr lang="en-US" dirty="0"/>
              <a: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3">
                                            <p:txEl>
                                              <p:pRg st="2" end="2"/>
                                            </p:txEl>
                                          </p:spTgt>
                                        </p:tgtEl>
                                        <p:attrNameLst>
                                          <p:attrName>r</p:attrName>
                                        </p:attrNameLst>
                                      </p:cBhvr>
                                    </p:animRot>
                                    <p:animRot by="-240000">
                                      <p:cBhvr>
                                        <p:cTn id="13" dur="200" fill="hold">
                                          <p:stCondLst>
                                            <p:cond delay="200"/>
                                          </p:stCondLst>
                                        </p:cTn>
                                        <p:tgtEl>
                                          <p:spTgt spid="3">
                                            <p:txEl>
                                              <p:pRg st="2" end="2"/>
                                            </p:txEl>
                                          </p:spTgt>
                                        </p:tgtEl>
                                        <p:attrNameLst>
                                          <p:attrName>r</p:attrName>
                                        </p:attrNameLst>
                                      </p:cBhvr>
                                    </p:animRot>
                                    <p:animRot by="240000">
                                      <p:cBhvr>
                                        <p:cTn id="14" dur="200" fill="hold">
                                          <p:stCondLst>
                                            <p:cond delay="400"/>
                                          </p:stCondLst>
                                        </p:cTn>
                                        <p:tgtEl>
                                          <p:spTgt spid="3">
                                            <p:txEl>
                                              <p:pRg st="2" end="2"/>
                                            </p:txEl>
                                          </p:spTgt>
                                        </p:tgtEl>
                                        <p:attrNameLst>
                                          <p:attrName>r</p:attrName>
                                        </p:attrNameLst>
                                      </p:cBhvr>
                                    </p:animRot>
                                    <p:animRot by="-240000">
                                      <p:cBhvr>
                                        <p:cTn id="15" dur="200" fill="hold">
                                          <p:stCondLst>
                                            <p:cond delay="600"/>
                                          </p:stCondLst>
                                        </p:cTn>
                                        <p:tgtEl>
                                          <p:spTgt spid="3">
                                            <p:txEl>
                                              <p:pRg st="2" end="2"/>
                                            </p:txEl>
                                          </p:spTgt>
                                        </p:tgtEl>
                                        <p:attrNameLst>
                                          <p:attrName>r</p:attrName>
                                        </p:attrNameLst>
                                      </p:cBhvr>
                                    </p:animRot>
                                    <p:animRot by="120000">
                                      <p:cBhvr>
                                        <p:cTn id="16" dur="200" fill="hold">
                                          <p:stCondLst>
                                            <p:cond delay="800"/>
                                          </p:stCondLst>
                                        </p:cTn>
                                        <p:tgtEl>
                                          <p:spTgt spid="3">
                                            <p:txEl>
                                              <p:pRg st="2" end="2"/>
                                            </p:txEl>
                                          </p:spTgt>
                                        </p:tgtEl>
                                        <p:attrNameLst>
                                          <p:attrName>r</p:attrName>
                                        </p:attrNameLst>
                                      </p:cBhvr>
                                    </p:animRot>
                                  </p:childTnLst>
                                </p:cTn>
                              </p:par>
                              <p:par>
                                <p:cTn id="17" presetID="32" presetClass="emph" presetSubtype="0" fill="hold" nodeType="withEffect">
                                  <p:stCondLst>
                                    <p:cond delay="0"/>
                                  </p:stCondLst>
                                  <p:childTnLst>
                                    <p:animRot by="120000">
                                      <p:cBhvr>
                                        <p:cTn id="18" dur="100" fill="hold">
                                          <p:stCondLst>
                                            <p:cond delay="0"/>
                                          </p:stCondLst>
                                        </p:cTn>
                                        <p:tgtEl>
                                          <p:spTgt spid="3">
                                            <p:txEl>
                                              <p:pRg st="3" end="3"/>
                                            </p:txEl>
                                          </p:spTgt>
                                        </p:tgtEl>
                                        <p:attrNameLst>
                                          <p:attrName>r</p:attrName>
                                        </p:attrNameLst>
                                      </p:cBhvr>
                                    </p:animRot>
                                    <p:animRot by="-240000">
                                      <p:cBhvr>
                                        <p:cTn id="19" dur="200" fill="hold">
                                          <p:stCondLst>
                                            <p:cond delay="200"/>
                                          </p:stCondLst>
                                        </p:cTn>
                                        <p:tgtEl>
                                          <p:spTgt spid="3">
                                            <p:txEl>
                                              <p:pRg st="3" end="3"/>
                                            </p:txEl>
                                          </p:spTgt>
                                        </p:tgtEl>
                                        <p:attrNameLst>
                                          <p:attrName>r</p:attrName>
                                        </p:attrNameLst>
                                      </p:cBhvr>
                                    </p:animRot>
                                    <p:animRot by="240000">
                                      <p:cBhvr>
                                        <p:cTn id="20" dur="200" fill="hold">
                                          <p:stCondLst>
                                            <p:cond delay="400"/>
                                          </p:stCondLst>
                                        </p:cTn>
                                        <p:tgtEl>
                                          <p:spTgt spid="3">
                                            <p:txEl>
                                              <p:pRg st="3" end="3"/>
                                            </p:txEl>
                                          </p:spTgt>
                                        </p:tgtEl>
                                        <p:attrNameLst>
                                          <p:attrName>r</p:attrName>
                                        </p:attrNameLst>
                                      </p:cBhvr>
                                    </p:animRot>
                                    <p:animRot by="-240000">
                                      <p:cBhvr>
                                        <p:cTn id="21" dur="200" fill="hold">
                                          <p:stCondLst>
                                            <p:cond delay="600"/>
                                          </p:stCondLst>
                                        </p:cTn>
                                        <p:tgtEl>
                                          <p:spTgt spid="3">
                                            <p:txEl>
                                              <p:pRg st="3" end="3"/>
                                            </p:txEl>
                                          </p:spTgt>
                                        </p:tgtEl>
                                        <p:attrNameLst>
                                          <p:attrName>r</p:attrName>
                                        </p:attrNameLst>
                                      </p:cBhvr>
                                    </p:animRot>
                                    <p:animRot by="120000">
                                      <p:cBhvr>
                                        <p:cTn id="22" dur="200" fill="hold">
                                          <p:stCondLst>
                                            <p:cond delay="800"/>
                                          </p:stCondLst>
                                        </p:cTn>
                                        <p:tgtEl>
                                          <p:spTgt spid="3">
                                            <p:txEl>
                                              <p:pRg st="3" end="3"/>
                                            </p:txEl>
                                          </p:spTgt>
                                        </p:tgtEl>
                                        <p:attrNameLst>
                                          <p:attrName>r</p:attrName>
                                        </p:attrNameLst>
                                      </p:cBhvr>
                                    </p:animRot>
                                  </p:childTnLst>
                                </p:cTn>
                              </p:par>
                              <p:par>
                                <p:cTn id="23" presetID="32" presetClass="emph" presetSubtype="0" fill="hold" nodeType="withEffect">
                                  <p:stCondLst>
                                    <p:cond delay="0"/>
                                  </p:stCondLst>
                                  <p:childTnLst>
                                    <p:animRot by="120000">
                                      <p:cBhvr>
                                        <p:cTn id="24" dur="100" fill="hold">
                                          <p:stCondLst>
                                            <p:cond delay="0"/>
                                          </p:stCondLst>
                                        </p:cTn>
                                        <p:tgtEl>
                                          <p:spTgt spid="3">
                                            <p:txEl>
                                              <p:pRg st="4" end="4"/>
                                            </p:txEl>
                                          </p:spTgt>
                                        </p:tgtEl>
                                        <p:attrNameLst>
                                          <p:attrName>r</p:attrName>
                                        </p:attrNameLst>
                                      </p:cBhvr>
                                    </p:animRot>
                                    <p:animRot by="-240000">
                                      <p:cBhvr>
                                        <p:cTn id="25" dur="200" fill="hold">
                                          <p:stCondLst>
                                            <p:cond delay="200"/>
                                          </p:stCondLst>
                                        </p:cTn>
                                        <p:tgtEl>
                                          <p:spTgt spid="3">
                                            <p:txEl>
                                              <p:pRg st="4" end="4"/>
                                            </p:txEl>
                                          </p:spTgt>
                                        </p:tgtEl>
                                        <p:attrNameLst>
                                          <p:attrName>r</p:attrName>
                                        </p:attrNameLst>
                                      </p:cBhvr>
                                    </p:animRot>
                                    <p:animRot by="240000">
                                      <p:cBhvr>
                                        <p:cTn id="26" dur="200" fill="hold">
                                          <p:stCondLst>
                                            <p:cond delay="400"/>
                                          </p:stCondLst>
                                        </p:cTn>
                                        <p:tgtEl>
                                          <p:spTgt spid="3">
                                            <p:txEl>
                                              <p:pRg st="4" end="4"/>
                                            </p:txEl>
                                          </p:spTgt>
                                        </p:tgtEl>
                                        <p:attrNameLst>
                                          <p:attrName>r</p:attrName>
                                        </p:attrNameLst>
                                      </p:cBhvr>
                                    </p:animRot>
                                    <p:animRot by="-240000">
                                      <p:cBhvr>
                                        <p:cTn id="27" dur="200" fill="hold">
                                          <p:stCondLst>
                                            <p:cond delay="600"/>
                                          </p:stCondLst>
                                        </p:cTn>
                                        <p:tgtEl>
                                          <p:spTgt spid="3">
                                            <p:txEl>
                                              <p:pRg st="4" end="4"/>
                                            </p:txEl>
                                          </p:spTgt>
                                        </p:tgtEl>
                                        <p:attrNameLst>
                                          <p:attrName>r</p:attrName>
                                        </p:attrNameLst>
                                      </p:cBhvr>
                                    </p:animRot>
                                    <p:animRot by="120000">
                                      <p:cBhvr>
                                        <p:cTn id="28" dur="200" fill="hold">
                                          <p:stCondLst>
                                            <p:cond delay="800"/>
                                          </p:stCondLst>
                                        </p:cTn>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05800" cy="6324600"/>
          </a:xfrm>
        </p:spPr>
        <p:txBody>
          <a:bodyPr/>
          <a:lstStyle/>
          <a:p>
            <a:pPr marL="36512" indent="0" algn="ctr">
              <a:buFont typeface="Wingdings 2" pitchFamily="18" charset="2"/>
              <a:buNone/>
              <a:defRPr/>
            </a:pPr>
            <a:r>
              <a:rPr lang="en-US" b="1" dirty="0"/>
              <a:t>Results of </a:t>
            </a:r>
            <a:r>
              <a:rPr lang="en-US" b="1" dirty="0" err="1"/>
              <a:t>Wanga</a:t>
            </a:r>
            <a:r>
              <a:rPr lang="en-US" b="1" dirty="0"/>
              <a:t> Collaboration</a:t>
            </a:r>
          </a:p>
          <a:p>
            <a:pPr marL="36512" indent="0" algn="ctr">
              <a:buFont typeface="Wingdings 2" pitchFamily="18" charset="2"/>
              <a:buNone/>
              <a:defRPr/>
            </a:pPr>
            <a:endParaRPr lang="en-US" b="1" dirty="0"/>
          </a:p>
          <a:p>
            <a:pPr marL="550862" indent="-514350">
              <a:buFont typeface="+mj-lt"/>
              <a:buAutoNum type="arabicParenR"/>
              <a:defRPr/>
            </a:pPr>
            <a:r>
              <a:rPr lang="en-US" dirty="0" err="1"/>
              <a:t>Nabongo</a:t>
            </a:r>
            <a:r>
              <a:rPr lang="en-US" dirty="0"/>
              <a:t> was declared a paramount chief in 1909 up to 1926</a:t>
            </a:r>
          </a:p>
          <a:p>
            <a:pPr marL="550862" indent="-514350">
              <a:buFont typeface="+mj-lt"/>
              <a:buAutoNum type="arabicParenR"/>
              <a:defRPr/>
            </a:pPr>
            <a:r>
              <a:rPr lang="en-US" dirty="0"/>
              <a:t>British rule was established over Western Kenya</a:t>
            </a:r>
          </a:p>
          <a:p>
            <a:pPr marL="550862" indent="-514350">
              <a:buFont typeface="+mj-lt"/>
              <a:buAutoNum type="arabicParenR"/>
              <a:defRPr/>
            </a:pPr>
            <a:r>
              <a:rPr lang="en-US" dirty="0" err="1"/>
              <a:t>Mumias</a:t>
            </a:r>
            <a:r>
              <a:rPr lang="en-US" dirty="0"/>
              <a:t> became an administrative </a:t>
            </a:r>
            <a:r>
              <a:rPr lang="en-US" dirty="0" err="1"/>
              <a:t>centre</a:t>
            </a:r>
            <a:r>
              <a:rPr lang="en-US" dirty="0"/>
              <a:t> for the British till 1920</a:t>
            </a:r>
          </a:p>
          <a:p>
            <a:pPr marL="550862" indent="-514350">
              <a:buFont typeface="+mj-lt"/>
              <a:buAutoNum type="arabicParenR"/>
              <a:defRPr/>
            </a:pPr>
            <a:r>
              <a:rPr lang="en-US" dirty="0" err="1"/>
              <a:t>Wanga</a:t>
            </a:r>
            <a:r>
              <a:rPr lang="en-US" dirty="0"/>
              <a:t> chiefs relatives (sons) were used to rule various parts of Western Kenya e.g. </a:t>
            </a:r>
            <a:r>
              <a:rPr lang="en-US" dirty="0" err="1"/>
              <a:t>Idakho</a:t>
            </a:r>
            <a:r>
              <a:rPr lang="en-US" dirty="0"/>
              <a:t>, </a:t>
            </a:r>
            <a:r>
              <a:rPr lang="en-US" dirty="0" err="1"/>
              <a:t>Maragoli</a:t>
            </a:r>
            <a:endParaRPr lang="en-US" dirty="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5745163"/>
          </a:xfrm>
        </p:spPr>
        <p:txBody>
          <a:bodyPr/>
          <a:lstStyle/>
          <a:p>
            <a:pPr marL="550862" indent="-514350">
              <a:buFont typeface="+mj-lt"/>
              <a:buAutoNum type="arabicParenR" startAt="5"/>
              <a:defRPr/>
            </a:pPr>
            <a:r>
              <a:rPr lang="en-US" dirty="0"/>
              <a:t>Rule of </a:t>
            </a:r>
            <a:r>
              <a:rPr lang="en-US" dirty="0" err="1"/>
              <a:t>Wanga</a:t>
            </a:r>
            <a:r>
              <a:rPr lang="en-US" dirty="0"/>
              <a:t> agents in other parts provoked hostility and resentment from their </a:t>
            </a:r>
            <a:r>
              <a:rPr lang="en-US" dirty="0" err="1"/>
              <a:t>neigh­bours</a:t>
            </a:r>
            <a:endParaRPr lang="en-US" dirty="0"/>
          </a:p>
          <a:p>
            <a:pPr marL="550862" indent="-514350">
              <a:buFont typeface="+mj-lt"/>
              <a:buAutoNum type="arabicParenR" startAt="5"/>
              <a:defRPr/>
            </a:pPr>
            <a:r>
              <a:rPr lang="en-US" dirty="0" err="1"/>
              <a:t>Nabongo</a:t>
            </a:r>
            <a:r>
              <a:rPr lang="en-US" dirty="0"/>
              <a:t> </a:t>
            </a:r>
            <a:r>
              <a:rPr lang="en-US" dirty="0" err="1"/>
              <a:t>Mumia</a:t>
            </a:r>
            <a:r>
              <a:rPr lang="en-US" dirty="0"/>
              <a:t> was consulted by the British in the appointment of headmen and chiefs in Western Kenya</a:t>
            </a:r>
          </a:p>
          <a:p>
            <a:pPr marL="550862" indent="-514350">
              <a:buFont typeface="+mj-lt"/>
              <a:buAutoNum type="arabicParenR" startAt="5"/>
              <a:defRPr/>
            </a:pPr>
            <a:r>
              <a:rPr lang="en-US" dirty="0" err="1"/>
              <a:t>Wanga</a:t>
            </a:r>
            <a:r>
              <a:rPr lang="en-US" dirty="0"/>
              <a:t> kingdom gained more territories e.g. </a:t>
            </a:r>
            <a:r>
              <a:rPr lang="en-US" dirty="0" err="1"/>
              <a:t>Samia</a:t>
            </a:r>
            <a:r>
              <a:rPr lang="en-US" dirty="0"/>
              <a:t>, </a:t>
            </a:r>
            <a:r>
              <a:rPr lang="en-US" dirty="0" err="1"/>
              <a:t>Busoga</a:t>
            </a:r>
            <a:r>
              <a:rPr lang="en-US" dirty="0"/>
              <a:t>, </a:t>
            </a:r>
            <a:r>
              <a:rPr lang="en-US" dirty="0" err="1"/>
              <a:t>Bunyola</a:t>
            </a:r>
            <a:endParaRPr lang="en-US" dirty="0"/>
          </a:p>
          <a:p>
            <a:pPr marL="550862" indent="-514350">
              <a:buFont typeface="+mj-lt"/>
              <a:buAutoNum type="arabicParenR" startAt="5"/>
              <a:defRPr/>
            </a:pPr>
            <a:r>
              <a:rPr lang="en-US" dirty="0" err="1"/>
              <a:t>Wanga</a:t>
            </a:r>
            <a:r>
              <a:rPr lang="en-US" dirty="0"/>
              <a:t> lost her independence</a:t>
            </a:r>
          </a:p>
          <a:p>
            <a:pPr marL="550862" indent="-514350">
              <a:buFont typeface="+mj-lt"/>
              <a:buAutoNum type="arabicParenR" startAt="5"/>
              <a:defRPr/>
            </a:pPr>
            <a:r>
              <a:rPr lang="en-US" dirty="0" err="1"/>
              <a:t>Wanga</a:t>
            </a:r>
            <a:r>
              <a:rPr lang="en-US" dirty="0"/>
              <a:t> gained material benefits through trade, Western education, religion </a:t>
            </a:r>
            <a:r>
              <a:rPr lang="en-US" dirty="0" err="1"/>
              <a:t>e.t.c</a:t>
            </a:r>
            <a:r>
              <a:rPr lang="en-US" dirty="0"/>
              <a: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153400" cy="5516563"/>
          </a:xfrm>
        </p:spPr>
        <p:txBody>
          <a:bodyPr/>
          <a:lstStyle/>
          <a:p>
            <a:pPr marL="36512" indent="0" algn="ctr">
              <a:buFont typeface="Wingdings 2" pitchFamily="18" charset="2"/>
              <a:buNone/>
              <a:defRPr/>
            </a:pPr>
            <a:r>
              <a:rPr lang="en-US" dirty="0"/>
              <a:t>Mixed Reactions</a:t>
            </a:r>
          </a:p>
          <a:p>
            <a:pPr marL="36512" indent="0" algn="ctr">
              <a:buFont typeface="Wingdings 2" pitchFamily="18" charset="2"/>
              <a:buNone/>
              <a:defRPr/>
            </a:pPr>
            <a:endParaRPr lang="en-US" dirty="0"/>
          </a:p>
          <a:p>
            <a:pPr marL="36512" indent="0">
              <a:buFont typeface="Wingdings 2" pitchFamily="18" charset="2"/>
              <a:buNone/>
              <a:defRPr/>
            </a:pPr>
            <a:r>
              <a:rPr lang="en-US" dirty="0"/>
              <a:t>This meant that some or part of a community either resisted while others collaborated with the British e.g. among the</a:t>
            </a:r>
          </a:p>
          <a:p>
            <a:pPr marL="1557337" lvl="3" indent="-514350">
              <a:buFont typeface="+mj-lt"/>
              <a:buAutoNum type="alphaLcParenR"/>
              <a:defRPr/>
            </a:pPr>
            <a:r>
              <a:rPr lang="en-US" sz="3200" dirty="0" err="1"/>
              <a:t>Akamba</a:t>
            </a:r>
            <a:endParaRPr lang="en-US" sz="3200" dirty="0"/>
          </a:p>
          <a:p>
            <a:pPr marL="1557337" lvl="3" indent="-514350">
              <a:buFont typeface="+mj-lt"/>
              <a:buAutoNum type="alphaLcParenR"/>
              <a:defRPr/>
            </a:pPr>
            <a:r>
              <a:rPr lang="en-US" sz="3200" dirty="0" err="1"/>
              <a:t>Agikuyu</a:t>
            </a:r>
            <a:endParaRPr lang="en-US" sz="3200" dirty="0"/>
          </a:p>
          <a:p>
            <a:pPr marL="1557337" lvl="3" indent="-514350">
              <a:buFont typeface="+mj-lt"/>
              <a:buAutoNum type="alphaLcParenR"/>
              <a:defRPr/>
            </a:pPr>
            <a:r>
              <a:rPr lang="en-US" sz="3200" dirty="0" err="1"/>
              <a:t>Luo</a:t>
            </a:r>
            <a:r>
              <a:rPr lang="en-US" sz="3200" dirty="0"/>
              <a: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6324600"/>
          </a:xfrm>
        </p:spPr>
        <p:txBody>
          <a:bodyPr/>
          <a:lstStyle/>
          <a:p>
            <a:pPr marL="36512" indent="0" algn="ctr">
              <a:buFont typeface="Wingdings 2" pitchFamily="18" charset="2"/>
              <a:buNone/>
              <a:defRPr/>
            </a:pPr>
            <a:r>
              <a:rPr lang="en-US" b="1" dirty="0" err="1"/>
              <a:t>Akamba</a:t>
            </a:r>
            <a:endParaRPr lang="en-US" b="1" dirty="0"/>
          </a:p>
          <a:p>
            <a:pPr marL="36512" indent="0">
              <a:buFont typeface="Wingdings 2" pitchFamily="18" charset="2"/>
              <a:buNone/>
              <a:defRPr/>
            </a:pPr>
            <a:r>
              <a:rPr lang="en-US" dirty="0"/>
              <a:t>The British East Africa Company built a fort at </a:t>
            </a:r>
            <a:r>
              <a:rPr lang="en-US" dirty="0" err="1"/>
              <a:t>Machakos</a:t>
            </a:r>
            <a:r>
              <a:rPr lang="en-US" dirty="0"/>
              <a:t> in 1890. This brought mixed reaction from the </a:t>
            </a:r>
            <a:r>
              <a:rPr lang="en-US" dirty="0" err="1"/>
              <a:t>Akamba</a:t>
            </a:r>
            <a:r>
              <a:rPr lang="en-US" dirty="0"/>
              <a:t>.</a:t>
            </a:r>
          </a:p>
          <a:p>
            <a:pPr marL="36512" indent="0">
              <a:buFont typeface="Wingdings 2" pitchFamily="18" charset="2"/>
              <a:buNone/>
              <a:defRPr/>
            </a:pPr>
            <a:endParaRPr lang="en-US" sz="1600" dirty="0"/>
          </a:p>
          <a:p>
            <a:pPr marL="36512" indent="0">
              <a:buFont typeface="Wingdings 2" pitchFamily="18" charset="2"/>
              <a:buNone/>
              <a:defRPr/>
            </a:pPr>
            <a:r>
              <a:rPr lang="en-US" b="1" dirty="0"/>
              <a:t>Resistance</a:t>
            </a:r>
          </a:p>
          <a:p>
            <a:pPr marL="36512" indent="0">
              <a:buFont typeface="Wingdings 2" pitchFamily="18" charset="2"/>
              <a:buNone/>
              <a:defRPr/>
            </a:pPr>
            <a:r>
              <a:rPr lang="en-US" b="1" dirty="0"/>
              <a:t>Reasons for Resistance</a:t>
            </a:r>
          </a:p>
          <a:p>
            <a:pPr marL="550862" indent="-514350">
              <a:buFont typeface="+mj-lt"/>
              <a:buAutoNum type="arabicParenR"/>
              <a:defRPr/>
            </a:pPr>
            <a:r>
              <a:rPr lang="en-US" dirty="0"/>
              <a:t>Loss of independence</a:t>
            </a:r>
          </a:p>
          <a:p>
            <a:pPr marL="550862" indent="-514350">
              <a:buFont typeface="+mj-lt"/>
              <a:buAutoNum type="arabicParenR"/>
              <a:defRPr/>
            </a:pPr>
            <a:r>
              <a:rPr lang="en-US" dirty="0"/>
              <a:t>Forced </a:t>
            </a:r>
            <a:r>
              <a:rPr lang="en-US" dirty="0" err="1"/>
              <a:t>labour</a:t>
            </a:r>
            <a:endParaRPr lang="en-US" dirty="0"/>
          </a:p>
          <a:p>
            <a:pPr marL="550862" indent="-514350">
              <a:buFont typeface="+mj-lt"/>
              <a:buAutoNum type="arabicParenR"/>
              <a:defRPr/>
            </a:pPr>
            <a:r>
              <a:rPr lang="en-US" dirty="0"/>
              <a:t>Disrespect of </a:t>
            </a:r>
            <a:r>
              <a:rPr lang="en-US" dirty="0" err="1"/>
              <a:t>Akamba</a:t>
            </a:r>
            <a:r>
              <a:rPr lang="en-US" dirty="0"/>
              <a:t> traditions and customs e.g. were ordered to cut down the sacred </a:t>
            </a:r>
            <a:r>
              <a:rPr lang="en-US" dirty="0" err="1"/>
              <a:t>Ithembo</a:t>
            </a:r>
            <a:r>
              <a:rPr lang="en-US" dirty="0"/>
              <a:t> tree for use as flag post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Effect transition="in" filter="wipe(down)">
                                      <p:cBhvr>
                                        <p:cTn id="55" dur="580">
                                          <p:stCondLst>
                                            <p:cond delay="0"/>
                                          </p:stCondLst>
                                        </p:cTn>
                                        <p:tgtEl>
                                          <p:spTgt spid="3">
                                            <p:txEl>
                                              <p:pRg st="4" end="4"/>
                                            </p:txEl>
                                          </p:spTgt>
                                        </p:tgtEl>
                                      </p:cBhvr>
                                    </p:animEffect>
                                    <p:anim calcmode="lin" valueType="num">
                                      <p:cBhvr>
                                        <p:cTn id="5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4" end="4"/>
                                            </p:txEl>
                                          </p:spTgt>
                                        </p:tgtEl>
                                      </p:cBhvr>
                                      <p:to x="100000" y="60000"/>
                                    </p:animScale>
                                    <p:animScale>
                                      <p:cBhvr>
                                        <p:cTn id="62" dur="166" decel="50000">
                                          <p:stCondLst>
                                            <p:cond delay="676"/>
                                          </p:stCondLst>
                                        </p:cTn>
                                        <p:tgtEl>
                                          <p:spTgt spid="3">
                                            <p:txEl>
                                              <p:pRg st="4" end="4"/>
                                            </p:txEl>
                                          </p:spTgt>
                                        </p:tgtEl>
                                      </p:cBhvr>
                                      <p:to x="100000" y="100000"/>
                                    </p:animScale>
                                    <p:animScale>
                                      <p:cBhvr>
                                        <p:cTn id="63" dur="26">
                                          <p:stCondLst>
                                            <p:cond delay="1312"/>
                                          </p:stCondLst>
                                        </p:cTn>
                                        <p:tgtEl>
                                          <p:spTgt spid="3">
                                            <p:txEl>
                                              <p:pRg st="4" end="4"/>
                                            </p:txEl>
                                          </p:spTgt>
                                        </p:tgtEl>
                                      </p:cBhvr>
                                      <p:to x="100000" y="80000"/>
                                    </p:animScale>
                                    <p:animScale>
                                      <p:cBhvr>
                                        <p:cTn id="64" dur="166" decel="50000">
                                          <p:stCondLst>
                                            <p:cond delay="1338"/>
                                          </p:stCondLst>
                                        </p:cTn>
                                        <p:tgtEl>
                                          <p:spTgt spid="3">
                                            <p:txEl>
                                              <p:pRg st="4" end="4"/>
                                            </p:txEl>
                                          </p:spTgt>
                                        </p:tgtEl>
                                      </p:cBhvr>
                                      <p:to x="100000" y="100000"/>
                                    </p:animScale>
                                    <p:animScale>
                                      <p:cBhvr>
                                        <p:cTn id="65" dur="26">
                                          <p:stCondLst>
                                            <p:cond delay="1642"/>
                                          </p:stCondLst>
                                        </p:cTn>
                                        <p:tgtEl>
                                          <p:spTgt spid="3">
                                            <p:txEl>
                                              <p:pRg st="4" end="4"/>
                                            </p:txEl>
                                          </p:spTgt>
                                        </p:tgtEl>
                                      </p:cBhvr>
                                      <p:to x="100000" y="90000"/>
                                    </p:animScale>
                                    <p:animScale>
                                      <p:cBhvr>
                                        <p:cTn id="66" dur="166" decel="50000">
                                          <p:stCondLst>
                                            <p:cond delay="1668"/>
                                          </p:stCondLst>
                                        </p:cTn>
                                        <p:tgtEl>
                                          <p:spTgt spid="3">
                                            <p:txEl>
                                              <p:pRg st="4" end="4"/>
                                            </p:txEl>
                                          </p:spTgt>
                                        </p:tgtEl>
                                      </p:cBhvr>
                                      <p:to x="100000" y="100000"/>
                                    </p:animScale>
                                    <p:animScale>
                                      <p:cBhvr>
                                        <p:cTn id="67" dur="26">
                                          <p:stCondLst>
                                            <p:cond delay="1808"/>
                                          </p:stCondLst>
                                        </p:cTn>
                                        <p:tgtEl>
                                          <p:spTgt spid="3">
                                            <p:txEl>
                                              <p:pRg st="4" end="4"/>
                                            </p:txEl>
                                          </p:spTgt>
                                        </p:tgtEl>
                                      </p:cBhvr>
                                      <p:to x="100000" y="95000"/>
                                    </p:animScale>
                                    <p:animScale>
                                      <p:cBhvr>
                                        <p:cTn id="68" dur="166" decel="50000">
                                          <p:stCondLst>
                                            <p:cond delay="1834"/>
                                          </p:stCondLst>
                                        </p:cTn>
                                        <p:tgtEl>
                                          <p:spTgt spid="3">
                                            <p:txEl>
                                              <p:pRg st="4" end="4"/>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6" end="6"/>
                                            </p:txEl>
                                          </p:spTgt>
                                        </p:tgtEl>
                                        <p:attrNameLst>
                                          <p:attrName>style.visibility</p:attrName>
                                        </p:attrNameLst>
                                      </p:cBhvr>
                                      <p:to>
                                        <p:strVal val="visible"/>
                                      </p:to>
                                    </p:set>
                                    <p:animEffect transition="in" filter="wipe(down)">
                                      <p:cBhvr>
                                        <p:cTn id="87" dur="580">
                                          <p:stCondLst>
                                            <p:cond delay="0"/>
                                          </p:stCondLst>
                                        </p:cTn>
                                        <p:tgtEl>
                                          <p:spTgt spid="3">
                                            <p:txEl>
                                              <p:pRg st="6" end="6"/>
                                            </p:txEl>
                                          </p:spTgt>
                                        </p:tgtEl>
                                      </p:cBhvr>
                                    </p:animEffect>
                                    <p:anim calcmode="lin" valueType="num">
                                      <p:cBhvr>
                                        <p:cTn id="8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6" end="6"/>
                                            </p:txEl>
                                          </p:spTgt>
                                        </p:tgtEl>
                                      </p:cBhvr>
                                      <p:to x="100000" y="60000"/>
                                    </p:animScale>
                                    <p:animScale>
                                      <p:cBhvr>
                                        <p:cTn id="94" dur="166" decel="50000">
                                          <p:stCondLst>
                                            <p:cond delay="676"/>
                                          </p:stCondLst>
                                        </p:cTn>
                                        <p:tgtEl>
                                          <p:spTgt spid="3">
                                            <p:txEl>
                                              <p:pRg st="6" end="6"/>
                                            </p:txEl>
                                          </p:spTgt>
                                        </p:tgtEl>
                                      </p:cBhvr>
                                      <p:to x="100000" y="100000"/>
                                    </p:animScale>
                                    <p:animScale>
                                      <p:cBhvr>
                                        <p:cTn id="95" dur="26">
                                          <p:stCondLst>
                                            <p:cond delay="1312"/>
                                          </p:stCondLst>
                                        </p:cTn>
                                        <p:tgtEl>
                                          <p:spTgt spid="3">
                                            <p:txEl>
                                              <p:pRg st="6" end="6"/>
                                            </p:txEl>
                                          </p:spTgt>
                                        </p:tgtEl>
                                      </p:cBhvr>
                                      <p:to x="100000" y="80000"/>
                                    </p:animScale>
                                    <p:animScale>
                                      <p:cBhvr>
                                        <p:cTn id="96" dur="166" decel="50000">
                                          <p:stCondLst>
                                            <p:cond delay="1338"/>
                                          </p:stCondLst>
                                        </p:cTn>
                                        <p:tgtEl>
                                          <p:spTgt spid="3">
                                            <p:txEl>
                                              <p:pRg st="6" end="6"/>
                                            </p:txEl>
                                          </p:spTgt>
                                        </p:tgtEl>
                                      </p:cBhvr>
                                      <p:to x="100000" y="100000"/>
                                    </p:animScale>
                                    <p:animScale>
                                      <p:cBhvr>
                                        <p:cTn id="97" dur="26">
                                          <p:stCondLst>
                                            <p:cond delay="1642"/>
                                          </p:stCondLst>
                                        </p:cTn>
                                        <p:tgtEl>
                                          <p:spTgt spid="3">
                                            <p:txEl>
                                              <p:pRg st="6" end="6"/>
                                            </p:txEl>
                                          </p:spTgt>
                                        </p:tgtEl>
                                      </p:cBhvr>
                                      <p:to x="100000" y="90000"/>
                                    </p:animScale>
                                    <p:animScale>
                                      <p:cBhvr>
                                        <p:cTn id="98" dur="166" decel="50000">
                                          <p:stCondLst>
                                            <p:cond delay="1668"/>
                                          </p:stCondLst>
                                        </p:cTn>
                                        <p:tgtEl>
                                          <p:spTgt spid="3">
                                            <p:txEl>
                                              <p:pRg st="6" end="6"/>
                                            </p:txEl>
                                          </p:spTgt>
                                        </p:tgtEl>
                                      </p:cBhvr>
                                      <p:to x="100000" y="100000"/>
                                    </p:animScale>
                                    <p:animScale>
                                      <p:cBhvr>
                                        <p:cTn id="99" dur="26">
                                          <p:stCondLst>
                                            <p:cond delay="1808"/>
                                          </p:stCondLst>
                                        </p:cTn>
                                        <p:tgtEl>
                                          <p:spTgt spid="3">
                                            <p:txEl>
                                              <p:pRg st="6" end="6"/>
                                            </p:txEl>
                                          </p:spTgt>
                                        </p:tgtEl>
                                      </p:cBhvr>
                                      <p:to x="100000" y="95000"/>
                                    </p:animScale>
                                    <p:animScale>
                                      <p:cBhvr>
                                        <p:cTn id="100" dur="166" decel="50000">
                                          <p:stCondLst>
                                            <p:cond delay="1834"/>
                                          </p:stCondLst>
                                        </p:cTn>
                                        <p:tgtEl>
                                          <p:spTgt spid="3">
                                            <p:txEl>
                                              <p:pRg st="6" end="6"/>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Effect transition="in" filter="wipe(down)">
                                      <p:cBhvr>
                                        <p:cTn id="103" dur="580">
                                          <p:stCondLst>
                                            <p:cond delay="0"/>
                                          </p:stCondLst>
                                        </p:cTn>
                                        <p:tgtEl>
                                          <p:spTgt spid="3">
                                            <p:txEl>
                                              <p:pRg st="7" end="7"/>
                                            </p:txEl>
                                          </p:spTgt>
                                        </p:tgtEl>
                                      </p:cBhvr>
                                    </p:animEffect>
                                    <p:anim calcmode="lin" valueType="num">
                                      <p:cBhvr>
                                        <p:cTn id="10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7" end="7"/>
                                            </p:txEl>
                                          </p:spTgt>
                                        </p:tgtEl>
                                      </p:cBhvr>
                                      <p:to x="100000" y="60000"/>
                                    </p:animScale>
                                    <p:animScale>
                                      <p:cBhvr>
                                        <p:cTn id="110" dur="166" decel="50000">
                                          <p:stCondLst>
                                            <p:cond delay="676"/>
                                          </p:stCondLst>
                                        </p:cTn>
                                        <p:tgtEl>
                                          <p:spTgt spid="3">
                                            <p:txEl>
                                              <p:pRg st="7" end="7"/>
                                            </p:txEl>
                                          </p:spTgt>
                                        </p:tgtEl>
                                      </p:cBhvr>
                                      <p:to x="100000" y="100000"/>
                                    </p:animScale>
                                    <p:animScale>
                                      <p:cBhvr>
                                        <p:cTn id="111" dur="26">
                                          <p:stCondLst>
                                            <p:cond delay="1312"/>
                                          </p:stCondLst>
                                        </p:cTn>
                                        <p:tgtEl>
                                          <p:spTgt spid="3">
                                            <p:txEl>
                                              <p:pRg st="7" end="7"/>
                                            </p:txEl>
                                          </p:spTgt>
                                        </p:tgtEl>
                                      </p:cBhvr>
                                      <p:to x="100000" y="80000"/>
                                    </p:animScale>
                                    <p:animScale>
                                      <p:cBhvr>
                                        <p:cTn id="112" dur="166" decel="50000">
                                          <p:stCondLst>
                                            <p:cond delay="1338"/>
                                          </p:stCondLst>
                                        </p:cTn>
                                        <p:tgtEl>
                                          <p:spTgt spid="3">
                                            <p:txEl>
                                              <p:pRg st="7" end="7"/>
                                            </p:txEl>
                                          </p:spTgt>
                                        </p:tgtEl>
                                      </p:cBhvr>
                                      <p:to x="100000" y="100000"/>
                                    </p:animScale>
                                    <p:animScale>
                                      <p:cBhvr>
                                        <p:cTn id="113" dur="26">
                                          <p:stCondLst>
                                            <p:cond delay="1642"/>
                                          </p:stCondLst>
                                        </p:cTn>
                                        <p:tgtEl>
                                          <p:spTgt spid="3">
                                            <p:txEl>
                                              <p:pRg st="7" end="7"/>
                                            </p:txEl>
                                          </p:spTgt>
                                        </p:tgtEl>
                                      </p:cBhvr>
                                      <p:to x="100000" y="90000"/>
                                    </p:animScale>
                                    <p:animScale>
                                      <p:cBhvr>
                                        <p:cTn id="114" dur="166" decel="50000">
                                          <p:stCondLst>
                                            <p:cond delay="1668"/>
                                          </p:stCondLst>
                                        </p:cTn>
                                        <p:tgtEl>
                                          <p:spTgt spid="3">
                                            <p:txEl>
                                              <p:pRg st="7" end="7"/>
                                            </p:txEl>
                                          </p:spTgt>
                                        </p:tgtEl>
                                      </p:cBhvr>
                                      <p:to x="100000" y="100000"/>
                                    </p:animScale>
                                    <p:animScale>
                                      <p:cBhvr>
                                        <p:cTn id="115" dur="26">
                                          <p:stCondLst>
                                            <p:cond delay="1808"/>
                                          </p:stCondLst>
                                        </p:cTn>
                                        <p:tgtEl>
                                          <p:spTgt spid="3">
                                            <p:txEl>
                                              <p:pRg st="7" end="7"/>
                                            </p:txEl>
                                          </p:spTgt>
                                        </p:tgtEl>
                                      </p:cBhvr>
                                      <p:to x="100000" y="95000"/>
                                    </p:animScale>
                                    <p:animScale>
                                      <p:cBhvr>
                                        <p:cTn id="11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228600" y="533400"/>
            <a:ext cx="8458200" cy="5592763"/>
          </a:xfrm>
        </p:spPr>
        <p:txBody>
          <a:bodyPr/>
          <a:lstStyle/>
          <a:p>
            <a:pPr marL="550862" indent="-514350">
              <a:buFont typeface="+mj-lt"/>
              <a:buAutoNum type="arabicParenR" startAt="5"/>
              <a:defRPr/>
            </a:pPr>
            <a:r>
              <a:rPr lang="en-US" dirty="0"/>
              <a:t>Disrespect and abuse of </a:t>
            </a:r>
            <a:r>
              <a:rPr lang="en-US" dirty="0" err="1"/>
              <a:t>Akamba</a:t>
            </a:r>
            <a:r>
              <a:rPr lang="en-US" dirty="0"/>
              <a:t> culture e.g. raped their women, bullied and molested people.</a:t>
            </a:r>
          </a:p>
          <a:p>
            <a:pPr marL="550862" indent="-514350">
              <a:buFont typeface="+mj-lt"/>
              <a:buAutoNum type="arabicParenR" startAt="5"/>
              <a:defRPr/>
            </a:pPr>
            <a:r>
              <a:rPr lang="en-US" dirty="0"/>
              <a:t>Establishment of garrisons where they were molested</a:t>
            </a:r>
          </a:p>
          <a:p>
            <a:pPr marL="550862" indent="-514350">
              <a:buFont typeface="+mj-lt"/>
              <a:buAutoNum type="arabicParenR" startAt="5"/>
              <a:defRPr/>
            </a:pPr>
            <a:r>
              <a:rPr lang="en-US" dirty="0"/>
              <a:t>They were prevented from raiding the Oromo and </a:t>
            </a:r>
            <a:r>
              <a:rPr lang="en-US" dirty="0" err="1"/>
              <a:t>Maasai</a:t>
            </a:r>
            <a:endParaRPr lang="en-US" dirty="0"/>
          </a:p>
          <a:p>
            <a:pPr marL="550862" indent="-514350">
              <a:buFont typeface="+mj-lt"/>
              <a:buAutoNum type="arabicParenR" startAt="5"/>
              <a:defRPr/>
            </a:pPr>
            <a:r>
              <a:rPr lang="en-US" dirty="0"/>
              <a:t>They hated European culture especially of dress­ing</a:t>
            </a:r>
          </a:p>
          <a:p>
            <a:pPr marL="550862" indent="-514350">
              <a:buFont typeface="+mj-lt"/>
              <a:buAutoNum type="arabicParenR" startAt="5"/>
              <a:defRPr/>
            </a:pPr>
            <a:r>
              <a:rPr lang="en-US" dirty="0"/>
              <a:t>Loss of land</a:t>
            </a:r>
          </a:p>
          <a:p>
            <a:pPr marL="550862" indent="-514350">
              <a:buFont typeface="+mj-lt"/>
              <a:buAutoNum type="arabicParenR" startAt="5"/>
              <a:defRPr/>
            </a:pPr>
            <a:r>
              <a:rPr lang="en-US" dirty="0"/>
              <a:t>Imposition of hut tax.</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Effect transition="in" filter="wipe(down)">
                                      <p:cBhvr>
                                        <p:cTn id="7" dur="580">
                                          <p:stCondLst>
                                            <p:cond delay="0"/>
                                          </p:stCondLst>
                                        </p:cTn>
                                        <p:tgtEl>
                                          <p:spTgt spid="53250">
                                            <p:txEl>
                                              <p:pRg st="0" end="0"/>
                                            </p:txEl>
                                          </p:spTgt>
                                        </p:tgtEl>
                                      </p:cBhvr>
                                    </p:animEffect>
                                    <p:anim calcmode="lin" valueType="num">
                                      <p:cBhvr>
                                        <p:cTn id="8" dur="1822" tmFilter="0,0; 0.14,0.36; 0.43,0.73; 0.71,0.91; 1.0,1.0">
                                          <p:stCondLst>
                                            <p:cond delay="0"/>
                                          </p:stCondLst>
                                        </p:cTn>
                                        <p:tgtEl>
                                          <p:spTgt spid="53250">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3250">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3250">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3250">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3250">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3250">
                                            <p:txEl>
                                              <p:pRg st="0" end="0"/>
                                            </p:txEl>
                                          </p:spTgt>
                                        </p:tgtEl>
                                      </p:cBhvr>
                                      <p:to x="100000" y="60000"/>
                                    </p:animScale>
                                    <p:animScale>
                                      <p:cBhvr>
                                        <p:cTn id="14" dur="166" decel="50000">
                                          <p:stCondLst>
                                            <p:cond delay="676"/>
                                          </p:stCondLst>
                                        </p:cTn>
                                        <p:tgtEl>
                                          <p:spTgt spid="53250">
                                            <p:txEl>
                                              <p:pRg st="0" end="0"/>
                                            </p:txEl>
                                          </p:spTgt>
                                        </p:tgtEl>
                                      </p:cBhvr>
                                      <p:to x="100000" y="100000"/>
                                    </p:animScale>
                                    <p:animScale>
                                      <p:cBhvr>
                                        <p:cTn id="15" dur="26">
                                          <p:stCondLst>
                                            <p:cond delay="1312"/>
                                          </p:stCondLst>
                                        </p:cTn>
                                        <p:tgtEl>
                                          <p:spTgt spid="53250">
                                            <p:txEl>
                                              <p:pRg st="0" end="0"/>
                                            </p:txEl>
                                          </p:spTgt>
                                        </p:tgtEl>
                                      </p:cBhvr>
                                      <p:to x="100000" y="80000"/>
                                    </p:animScale>
                                    <p:animScale>
                                      <p:cBhvr>
                                        <p:cTn id="16" dur="166" decel="50000">
                                          <p:stCondLst>
                                            <p:cond delay="1338"/>
                                          </p:stCondLst>
                                        </p:cTn>
                                        <p:tgtEl>
                                          <p:spTgt spid="53250">
                                            <p:txEl>
                                              <p:pRg st="0" end="0"/>
                                            </p:txEl>
                                          </p:spTgt>
                                        </p:tgtEl>
                                      </p:cBhvr>
                                      <p:to x="100000" y="100000"/>
                                    </p:animScale>
                                    <p:animScale>
                                      <p:cBhvr>
                                        <p:cTn id="17" dur="26">
                                          <p:stCondLst>
                                            <p:cond delay="1642"/>
                                          </p:stCondLst>
                                        </p:cTn>
                                        <p:tgtEl>
                                          <p:spTgt spid="53250">
                                            <p:txEl>
                                              <p:pRg st="0" end="0"/>
                                            </p:txEl>
                                          </p:spTgt>
                                        </p:tgtEl>
                                      </p:cBhvr>
                                      <p:to x="100000" y="90000"/>
                                    </p:animScale>
                                    <p:animScale>
                                      <p:cBhvr>
                                        <p:cTn id="18" dur="166" decel="50000">
                                          <p:stCondLst>
                                            <p:cond delay="1668"/>
                                          </p:stCondLst>
                                        </p:cTn>
                                        <p:tgtEl>
                                          <p:spTgt spid="53250">
                                            <p:txEl>
                                              <p:pRg st="0" end="0"/>
                                            </p:txEl>
                                          </p:spTgt>
                                        </p:tgtEl>
                                      </p:cBhvr>
                                      <p:to x="100000" y="100000"/>
                                    </p:animScale>
                                    <p:animScale>
                                      <p:cBhvr>
                                        <p:cTn id="19" dur="26">
                                          <p:stCondLst>
                                            <p:cond delay="1808"/>
                                          </p:stCondLst>
                                        </p:cTn>
                                        <p:tgtEl>
                                          <p:spTgt spid="53250">
                                            <p:txEl>
                                              <p:pRg st="0" end="0"/>
                                            </p:txEl>
                                          </p:spTgt>
                                        </p:tgtEl>
                                      </p:cBhvr>
                                      <p:to x="100000" y="95000"/>
                                    </p:animScale>
                                    <p:animScale>
                                      <p:cBhvr>
                                        <p:cTn id="20" dur="166" decel="50000">
                                          <p:stCondLst>
                                            <p:cond delay="1834"/>
                                          </p:stCondLst>
                                        </p:cTn>
                                        <p:tgtEl>
                                          <p:spTgt spid="53250">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53250">
                                            <p:txEl>
                                              <p:pRg st="1" end="1"/>
                                            </p:txEl>
                                          </p:spTgt>
                                        </p:tgtEl>
                                        <p:attrNameLst>
                                          <p:attrName>style.visibility</p:attrName>
                                        </p:attrNameLst>
                                      </p:cBhvr>
                                      <p:to>
                                        <p:strVal val="visible"/>
                                      </p:to>
                                    </p:set>
                                    <p:animEffect transition="in" filter="wipe(down)">
                                      <p:cBhvr>
                                        <p:cTn id="23" dur="580">
                                          <p:stCondLst>
                                            <p:cond delay="0"/>
                                          </p:stCondLst>
                                        </p:cTn>
                                        <p:tgtEl>
                                          <p:spTgt spid="53250">
                                            <p:txEl>
                                              <p:pRg st="1" end="1"/>
                                            </p:txEl>
                                          </p:spTgt>
                                        </p:tgtEl>
                                      </p:cBhvr>
                                    </p:animEffect>
                                    <p:anim calcmode="lin" valueType="num">
                                      <p:cBhvr>
                                        <p:cTn id="24" dur="1822" tmFilter="0,0; 0.14,0.36; 0.43,0.73; 0.71,0.91; 1.0,1.0">
                                          <p:stCondLst>
                                            <p:cond delay="0"/>
                                          </p:stCondLst>
                                        </p:cTn>
                                        <p:tgtEl>
                                          <p:spTgt spid="53250">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3250">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3250">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3250">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3250">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53250">
                                            <p:txEl>
                                              <p:pRg st="1" end="1"/>
                                            </p:txEl>
                                          </p:spTgt>
                                        </p:tgtEl>
                                      </p:cBhvr>
                                      <p:to x="100000" y="60000"/>
                                    </p:animScale>
                                    <p:animScale>
                                      <p:cBhvr>
                                        <p:cTn id="30" dur="166" decel="50000">
                                          <p:stCondLst>
                                            <p:cond delay="676"/>
                                          </p:stCondLst>
                                        </p:cTn>
                                        <p:tgtEl>
                                          <p:spTgt spid="53250">
                                            <p:txEl>
                                              <p:pRg st="1" end="1"/>
                                            </p:txEl>
                                          </p:spTgt>
                                        </p:tgtEl>
                                      </p:cBhvr>
                                      <p:to x="100000" y="100000"/>
                                    </p:animScale>
                                    <p:animScale>
                                      <p:cBhvr>
                                        <p:cTn id="31" dur="26">
                                          <p:stCondLst>
                                            <p:cond delay="1312"/>
                                          </p:stCondLst>
                                        </p:cTn>
                                        <p:tgtEl>
                                          <p:spTgt spid="53250">
                                            <p:txEl>
                                              <p:pRg st="1" end="1"/>
                                            </p:txEl>
                                          </p:spTgt>
                                        </p:tgtEl>
                                      </p:cBhvr>
                                      <p:to x="100000" y="80000"/>
                                    </p:animScale>
                                    <p:animScale>
                                      <p:cBhvr>
                                        <p:cTn id="32" dur="166" decel="50000">
                                          <p:stCondLst>
                                            <p:cond delay="1338"/>
                                          </p:stCondLst>
                                        </p:cTn>
                                        <p:tgtEl>
                                          <p:spTgt spid="53250">
                                            <p:txEl>
                                              <p:pRg st="1" end="1"/>
                                            </p:txEl>
                                          </p:spTgt>
                                        </p:tgtEl>
                                      </p:cBhvr>
                                      <p:to x="100000" y="100000"/>
                                    </p:animScale>
                                    <p:animScale>
                                      <p:cBhvr>
                                        <p:cTn id="33" dur="26">
                                          <p:stCondLst>
                                            <p:cond delay="1642"/>
                                          </p:stCondLst>
                                        </p:cTn>
                                        <p:tgtEl>
                                          <p:spTgt spid="53250">
                                            <p:txEl>
                                              <p:pRg st="1" end="1"/>
                                            </p:txEl>
                                          </p:spTgt>
                                        </p:tgtEl>
                                      </p:cBhvr>
                                      <p:to x="100000" y="90000"/>
                                    </p:animScale>
                                    <p:animScale>
                                      <p:cBhvr>
                                        <p:cTn id="34" dur="166" decel="50000">
                                          <p:stCondLst>
                                            <p:cond delay="1668"/>
                                          </p:stCondLst>
                                        </p:cTn>
                                        <p:tgtEl>
                                          <p:spTgt spid="53250">
                                            <p:txEl>
                                              <p:pRg st="1" end="1"/>
                                            </p:txEl>
                                          </p:spTgt>
                                        </p:tgtEl>
                                      </p:cBhvr>
                                      <p:to x="100000" y="100000"/>
                                    </p:animScale>
                                    <p:animScale>
                                      <p:cBhvr>
                                        <p:cTn id="35" dur="26">
                                          <p:stCondLst>
                                            <p:cond delay="1808"/>
                                          </p:stCondLst>
                                        </p:cTn>
                                        <p:tgtEl>
                                          <p:spTgt spid="53250">
                                            <p:txEl>
                                              <p:pRg st="1" end="1"/>
                                            </p:txEl>
                                          </p:spTgt>
                                        </p:tgtEl>
                                      </p:cBhvr>
                                      <p:to x="100000" y="95000"/>
                                    </p:animScale>
                                    <p:animScale>
                                      <p:cBhvr>
                                        <p:cTn id="36" dur="166" decel="50000">
                                          <p:stCondLst>
                                            <p:cond delay="1834"/>
                                          </p:stCondLst>
                                        </p:cTn>
                                        <p:tgtEl>
                                          <p:spTgt spid="53250">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53250">
                                            <p:txEl>
                                              <p:pRg st="2" end="2"/>
                                            </p:txEl>
                                          </p:spTgt>
                                        </p:tgtEl>
                                        <p:attrNameLst>
                                          <p:attrName>style.visibility</p:attrName>
                                        </p:attrNameLst>
                                      </p:cBhvr>
                                      <p:to>
                                        <p:strVal val="visible"/>
                                      </p:to>
                                    </p:set>
                                    <p:animEffect transition="in" filter="wipe(down)">
                                      <p:cBhvr>
                                        <p:cTn id="39" dur="580">
                                          <p:stCondLst>
                                            <p:cond delay="0"/>
                                          </p:stCondLst>
                                        </p:cTn>
                                        <p:tgtEl>
                                          <p:spTgt spid="53250">
                                            <p:txEl>
                                              <p:pRg st="2" end="2"/>
                                            </p:txEl>
                                          </p:spTgt>
                                        </p:tgtEl>
                                      </p:cBhvr>
                                    </p:animEffect>
                                    <p:anim calcmode="lin" valueType="num">
                                      <p:cBhvr>
                                        <p:cTn id="40" dur="1822" tmFilter="0,0; 0.14,0.36; 0.43,0.73; 0.71,0.91; 1.0,1.0">
                                          <p:stCondLst>
                                            <p:cond delay="0"/>
                                          </p:stCondLst>
                                        </p:cTn>
                                        <p:tgtEl>
                                          <p:spTgt spid="53250">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3250">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3250">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3250">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3250">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53250">
                                            <p:txEl>
                                              <p:pRg st="2" end="2"/>
                                            </p:txEl>
                                          </p:spTgt>
                                        </p:tgtEl>
                                      </p:cBhvr>
                                      <p:to x="100000" y="60000"/>
                                    </p:animScale>
                                    <p:animScale>
                                      <p:cBhvr>
                                        <p:cTn id="46" dur="166" decel="50000">
                                          <p:stCondLst>
                                            <p:cond delay="676"/>
                                          </p:stCondLst>
                                        </p:cTn>
                                        <p:tgtEl>
                                          <p:spTgt spid="53250">
                                            <p:txEl>
                                              <p:pRg st="2" end="2"/>
                                            </p:txEl>
                                          </p:spTgt>
                                        </p:tgtEl>
                                      </p:cBhvr>
                                      <p:to x="100000" y="100000"/>
                                    </p:animScale>
                                    <p:animScale>
                                      <p:cBhvr>
                                        <p:cTn id="47" dur="26">
                                          <p:stCondLst>
                                            <p:cond delay="1312"/>
                                          </p:stCondLst>
                                        </p:cTn>
                                        <p:tgtEl>
                                          <p:spTgt spid="53250">
                                            <p:txEl>
                                              <p:pRg st="2" end="2"/>
                                            </p:txEl>
                                          </p:spTgt>
                                        </p:tgtEl>
                                      </p:cBhvr>
                                      <p:to x="100000" y="80000"/>
                                    </p:animScale>
                                    <p:animScale>
                                      <p:cBhvr>
                                        <p:cTn id="48" dur="166" decel="50000">
                                          <p:stCondLst>
                                            <p:cond delay="1338"/>
                                          </p:stCondLst>
                                        </p:cTn>
                                        <p:tgtEl>
                                          <p:spTgt spid="53250">
                                            <p:txEl>
                                              <p:pRg st="2" end="2"/>
                                            </p:txEl>
                                          </p:spTgt>
                                        </p:tgtEl>
                                      </p:cBhvr>
                                      <p:to x="100000" y="100000"/>
                                    </p:animScale>
                                    <p:animScale>
                                      <p:cBhvr>
                                        <p:cTn id="49" dur="26">
                                          <p:stCondLst>
                                            <p:cond delay="1642"/>
                                          </p:stCondLst>
                                        </p:cTn>
                                        <p:tgtEl>
                                          <p:spTgt spid="53250">
                                            <p:txEl>
                                              <p:pRg st="2" end="2"/>
                                            </p:txEl>
                                          </p:spTgt>
                                        </p:tgtEl>
                                      </p:cBhvr>
                                      <p:to x="100000" y="90000"/>
                                    </p:animScale>
                                    <p:animScale>
                                      <p:cBhvr>
                                        <p:cTn id="50" dur="166" decel="50000">
                                          <p:stCondLst>
                                            <p:cond delay="1668"/>
                                          </p:stCondLst>
                                        </p:cTn>
                                        <p:tgtEl>
                                          <p:spTgt spid="53250">
                                            <p:txEl>
                                              <p:pRg st="2" end="2"/>
                                            </p:txEl>
                                          </p:spTgt>
                                        </p:tgtEl>
                                      </p:cBhvr>
                                      <p:to x="100000" y="100000"/>
                                    </p:animScale>
                                    <p:animScale>
                                      <p:cBhvr>
                                        <p:cTn id="51" dur="26">
                                          <p:stCondLst>
                                            <p:cond delay="1808"/>
                                          </p:stCondLst>
                                        </p:cTn>
                                        <p:tgtEl>
                                          <p:spTgt spid="53250">
                                            <p:txEl>
                                              <p:pRg st="2" end="2"/>
                                            </p:txEl>
                                          </p:spTgt>
                                        </p:tgtEl>
                                      </p:cBhvr>
                                      <p:to x="100000" y="95000"/>
                                    </p:animScale>
                                    <p:animScale>
                                      <p:cBhvr>
                                        <p:cTn id="52" dur="166" decel="50000">
                                          <p:stCondLst>
                                            <p:cond delay="1834"/>
                                          </p:stCondLst>
                                        </p:cTn>
                                        <p:tgtEl>
                                          <p:spTgt spid="53250">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53250">
                                            <p:txEl>
                                              <p:pRg st="3" end="3"/>
                                            </p:txEl>
                                          </p:spTgt>
                                        </p:tgtEl>
                                        <p:attrNameLst>
                                          <p:attrName>style.visibility</p:attrName>
                                        </p:attrNameLst>
                                      </p:cBhvr>
                                      <p:to>
                                        <p:strVal val="visible"/>
                                      </p:to>
                                    </p:set>
                                    <p:animEffect transition="in" filter="wipe(down)">
                                      <p:cBhvr>
                                        <p:cTn id="55" dur="580">
                                          <p:stCondLst>
                                            <p:cond delay="0"/>
                                          </p:stCondLst>
                                        </p:cTn>
                                        <p:tgtEl>
                                          <p:spTgt spid="53250">
                                            <p:txEl>
                                              <p:pRg st="3" end="3"/>
                                            </p:txEl>
                                          </p:spTgt>
                                        </p:tgtEl>
                                      </p:cBhvr>
                                    </p:animEffect>
                                    <p:anim calcmode="lin" valueType="num">
                                      <p:cBhvr>
                                        <p:cTn id="56" dur="1822" tmFilter="0,0; 0.14,0.36; 0.43,0.73; 0.71,0.91; 1.0,1.0">
                                          <p:stCondLst>
                                            <p:cond delay="0"/>
                                          </p:stCondLst>
                                        </p:cTn>
                                        <p:tgtEl>
                                          <p:spTgt spid="53250">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53250">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53250">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53250">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53250">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53250">
                                            <p:txEl>
                                              <p:pRg st="3" end="3"/>
                                            </p:txEl>
                                          </p:spTgt>
                                        </p:tgtEl>
                                      </p:cBhvr>
                                      <p:to x="100000" y="60000"/>
                                    </p:animScale>
                                    <p:animScale>
                                      <p:cBhvr>
                                        <p:cTn id="62" dur="166" decel="50000">
                                          <p:stCondLst>
                                            <p:cond delay="676"/>
                                          </p:stCondLst>
                                        </p:cTn>
                                        <p:tgtEl>
                                          <p:spTgt spid="53250">
                                            <p:txEl>
                                              <p:pRg st="3" end="3"/>
                                            </p:txEl>
                                          </p:spTgt>
                                        </p:tgtEl>
                                      </p:cBhvr>
                                      <p:to x="100000" y="100000"/>
                                    </p:animScale>
                                    <p:animScale>
                                      <p:cBhvr>
                                        <p:cTn id="63" dur="26">
                                          <p:stCondLst>
                                            <p:cond delay="1312"/>
                                          </p:stCondLst>
                                        </p:cTn>
                                        <p:tgtEl>
                                          <p:spTgt spid="53250">
                                            <p:txEl>
                                              <p:pRg st="3" end="3"/>
                                            </p:txEl>
                                          </p:spTgt>
                                        </p:tgtEl>
                                      </p:cBhvr>
                                      <p:to x="100000" y="80000"/>
                                    </p:animScale>
                                    <p:animScale>
                                      <p:cBhvr>
                                        <p:cTn id="64" dur="166" decel="50000">
                                          <p:stCondLst>
                                            <p:cond delay="1338"/>
                                          </p:stCondLst>
                                        </p:cTn>
                                        <p:tgtEl>
                                          <p:spTgt spid="53250">
                                            <p:txEl>
                                              <p:pRg st="3" end="3"/>
                                            </p:txEl>
                                          </p:spTgt>
                                        </p:tgtEl>
                                      </p:cBhvr>
                                      <p:to x="100000" y="100000"/>
                                    </p:animScale>
                                    <p:animScale>
                                      <p:cBhvr>
                                        <p:cTn id="65" dur="26">
                                          <p:stCondLst>
                                            <p:cond delay="1642"/>
                                          </p:stCondLst>
                                        </p:cTn>
                                        <p:tgtEl>
                                          <p:spTgt spid="53250">
                                            <p:txEl>
                                              <p:pRg st="3" end="3"/>
                                            </p:txEl>
                                          </p:spTgt>
                                        </p:tgtEl>
                                      </p:cBhvr>
                                      <p:to x="100000" y="90000"/>
                                    </p:animScale>
                                    <p:animScale>
                                      <p:cBhvr>
                                        <p:cTn id="66" dur="166" decel="50000">
                                          <p:stCondLst>
                                            <p:cond delay="1668"/>
                                          </p:stCondLst>
                                        </p:cTn>
                                        <p:tgtEl>
                                          <p:spTgt spid="53250">
                                            <p:txEl>
                                              <p:pRg st="3" end="3"/>
                                            </p:txEl>
                                          </p:spTgt>
                                        </p:tgtEl>
                                      </p:cBhvr>
                                      <p:to x="100000" y="100000"/>
                                    </p:animScale>
                                    <p:animScale>
                                      <p:cBhvr>
                                        <p:cTn id="67" dur="26">
                                          <p:stCondLst>
                                            <p:cond delay="1808"/>
                                          </p:stCondLst>
                                        </p:cTn>
                                        <p:tgtEl>
                                          <p:spTgt spid="53250">
                                            <p:txEl>
                                              <p:pRg st="3" end="3"/>
                                            </p:txEl>
                                          </p:spTgt>
                                        </p:tgtEl>
                                      </p:cBhvr>
                                      <p:to x="100000" y="95000"/>
                                    </p:animScale>
                                    <p:animScale>
                                      <p:cBhvr>
                                        <p:cTn id="68" dur="166" decel="50000">
                                          <p:stCondLst>
                                            <p:cond delay="1834"/>
                                          </p:stCondLst>
                                        </p:cTn>
                                        <p:tgtEl>
                                          <p:spTgt spid="53250">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53250">
                                            <p:txEl>
                                              <p:pRg st="4" end="4"/>
                                            </p:txEl>
                                          </p:spTgt>
                                        </p:tgtEl>
                                        <p:attrNameLst>
                                          <p:attrName>style.visibility</p:attrName>
                                        </p:attrNameLst>
                                      </p:cBhvr>
                                      <p:to>
                                        <p:strVal val="visible"/>
                                      </p:to>
                                    </p:set>
                                    <p:animEffect transition="in" filter="wipe(down)">
                                      <p:cBhvr>
                                        <p:cTn id="71" dur="580">
                                          <p:stCondLst>
                                            <p:cond delay="0"/>
                                          </p:stCondLst>
                                        </p:cTn>
                                        <p:tgtEl>
                                          <p:spTgt spid="53250">
                                            <p:txEl>
                                              <p:pRg st="4" end="4"/>
                                            </p:txEl>
                                          </p:spTgt>
                                        </p:tgtEl>
                                      </p:cBhvr>
                                    </p:animEffect>
                                    <p:anim calcmode="lin" valueType="num">
                                      <p:cBhvr>
                                        <p:cTn id="72" dur="1822" tmFilter="0,0; 0.14,0.36; 0.43,0.73; 0.71,0.91; 1.0,1.0">
                                          <p:stCondLst>
                                            <p:cond delay="0"/>
                                          </p:stCondLst>
                                        </p:cTn>
                                        <p:tgtEl>
                                          <p:spTgt spid="53250">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53250">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53250">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53250">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53250">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53250">
                                            <p:txEl>
                                              <p:pRg st="4" end="4"/>
                                            </p:txEl>
                                          </p:spTgt>
                                        </p:tgtEl>
                                      </p:cBhvr>
                                      <p:to x="100000" y="60000"/>
                                    </p:animScale>
                                    <p:animScale>
                                      <p:cBhvr>
                                        <p:cTn id="78" dur="166" decel="50000">
                                          <p:stCondLst>
                                            <p:cond delay="676"/>
                                          </p:stCondLst>
                                        </p:cTn>
                                        <p:tgtEl>
                                          <p:spTgt spid="53250">
                                            <p:txEl>
                                              <p:pRg st="4" end="4"/>
                                            </p:txEl>
                                          </p:spTgt>
                                        </p:tgtEl>
                                      </p:cBhvr>
                                      <p:to x="100000" y="100000"/>
                                    </p:animScale>
                                    <p:animScale>
                                      <p:cBhvr>
                                        <p:cTn id="79" dur="26">
                                          <p:stCondLst>
                                            <p:cond delay="1312"/>
                                          </p:stCondLst>
                                        </p:cTn>
                                        <p:tgtEl>
                                          <p:spTgt spid="53250">
                                            <p:txEl>
                                              <p:pRg st="4" end="4"/>
                                            </p:txEl>
                                          </p:spTgt>
                                        </p:tgtEl>
                                      </p:cBhvr>
                                      <p:to x="100000" y="80000"/>
                                    </p:animScale>
                                    <p:animScale>
                                      <p:cBhvr>
                                        <p:cTn id="80" dur="166" decel="50000">
                                          <p:stCondLst>
                                            <p:cond delay="1338"/>
                                          </p:stCondLst>
                                        </p:cTn>
                                        <p:tgtEl>
                                          <p:spTgt spid="53250">
                                            <p:txEl>
                                              <p:pRg st="4" end="4"/>
                                            </p:txEl>
                                          </p:spTgt>
                                        </p:tgtEl>
                                      </p:cBhvr>
                                      <p:to x="100000" y="100000"/>
                                    </p:animScale>
                                    <p:animScale>
                                      <p:cBhvr>
                                        <p:cTn id="81" dur="26">
                                          <p:stCondLst>
                                            <p:cond delay="1642"/>
                                          </p:stCondLst>
                                        </p:cTn>
                                        <p:tgtEl>
                                          <p:spTgt spid="53250">
                                            <p:txEl>
                                              <p:pRg st="4" end="4"/>
                                            </p:txEl>
                                          </p:spTgt>
                                        </p:tgtEl>
                                      </p:cBhvr>
                                      <p:to x="100000" y="90000"/>
                                    </p:animScale>
                                    <p:animScale>
                                      <p:cBhvr>
                                        <p:cTn id="82" dur="166" decel="50000">
                                          <p:stCondLst>
                                            <p:cond delay="1668"/>
                                          </p:stCondLst>
                                        </p:cTn>
                                        <p:tgtEl>
                                          <p:spTgt spid="53250">
                                            <p:txEl>
                                              <p:pRg st="4" end="4"/>
                                            </p:txEl>
                                          </p:spTgt>
                                        </p:tgtEl>
                                      </p:cBhvr>
                                      <p:to x="100000" y="100000"/>
                                    </p:animScale>
                                    <p:animScale>
                                      <p:cBhvr>
                                        <p:cTn id="83" dur="26">
                                          <p:stCondLst>
                                            <p:cond delay="1808"/>
                                          </p:stCondLst>
                                        </p:cTn>
                                        <p:tgtEl>
                                          <p:spTgt spid="53250">
                                            <p:txEl>
                                              <p:pRg st="4" end="4"/>
                                            </p:txEl>
                                          </p:spTgt>
                                        </p:tgtEl>
                                      </p:cBhvr>
                                      <p:to x="100000" y="95000"/>
                                    </p:animScale>
                                    <p:animScale>
                                      <p:cBhvr>
                                        <p:cTn id="84" dur="166" decel="50000">
                                          <p:stCondLst>
                                            <p:cond delay="1834"/>
                                          </p:stCondLst>
                                        </p:cTn>
                                        <p:tgtEl>
                                          <p:spTgt spid="53250">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53250">
                                            <p:txEl>
                                              <p:pRg st="5" end="5"/>
                                            </p:txEl>
                                          </p:spTgt>
                                        </p:tgtEl>
                                        <p:attrNameLst>
                                          <p:attrName>style.visibility</p:attrName>
                                        </p:attrNameLst>
                                      </p:cBhvr>
                                      <p:to>
                                        <p:strVal val="visible"/>
                                      </p:to>
                                    </p:set>
                                    <p:animEffect transition="in" filter="wipe(down)">
                                      <p:cBhvr>
                                        <p:cTn id="87" dur="580">
                                          <p:stCondLst>
                                            <p:cond delay="0"/>
                                          </p:stCondLst>
                                        </p:cTn>
                                        <p:tgtEl>
                                          <p:spTgt spid="53250">
                                            <p:txEl>
                                              <p:pRg st="5" end="5"/>
                                            </p:txEl>
                                          </p:spTgt>
                                        </p:tgtEl>
                                      </p:cBhvr>
                                    </p:animEffect>
                                    <p:anim calcmode="lin" valueType="num">
                                      <p:cBhvr>
                                        <p:cTn id="88" dur="1822" tmFilter="0,0; 0.14,0.36; 0.43,0.73; 0.71,0.91; 1.0,1.0">
                                          <p:stCondLst>
                                            <p:cond delay="0"/>
                                          </p:stCondLst>
                                        </p:cTn>
                                        <p:tgtEl>
                                          <p:spTgt spid="53250">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53250">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53250">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53250">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53250">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53250">
                                            <p:txEl>
                                              <p:pRg st="5" end="5"/>
                                            </p:txEl>
                                          </p:spTgt>
                                        </p:tgtEl>
                                      </p:cBhvr>
                                      <p:to x="100000" y="60000"/>
                                    </p:animScale>
                                    <p:animScale>
                                      <p:cBhvr>
                                        <p:cTn id="94" dur="166" decel="50000">
                                          <p:stCondLst>
                                            <p:cond delay="676"/>
                                          </p:stCondLst>
                                        </p:cTn>
                                        <p:tgtEl>
                                          <p:spTgt spid="53250">
                                            <p:txEl>
                                              <p:pRg st="5" end="5"/>
                                            </p:txEl>
                                          </p:spTgt>
                                        </p:tgtEl>
                                      </p:cBhvr>
                                      <p:to x="100000" y="100000"/>
                                    </p:animScale>
                                    <p:animScale>
                                      <p:cBhvr>
                                        <p:cTn id="95" dur="26">
                                          <p:stCondLst>
                                            <p:cond delay="1312"/>
                                          </p:stCondLst>
                                        </p:cTn>
                                        <p:tgtEl>
                                          <p:spTgt spid="53250">
                                            <p:txEl>
                                              <p:pRg st="5" end="5"/>
                                            </p:txEl>
                                          </p:spTgt>
                                        </p:tgtEl>
                                      </p:cBhvr>
                                      <p:to x="100000" y="80000"/>
                                    </p:animScale>
                                    <p:animScale>
                                      <p:cBhvr>
                                        <p:cTn id="96" dur="166" decel="50000">
                                          <p:stCondLst>
                                            <p:cond delay="1338"/>
                                          </p:stCondLst>
                                        </p:cTn>
                                        <p:tgtEl>
                                          <p:spTgt spid="53250">
                                            <p:txEl>
                                              <p:pRg st="5" end="5"/>
                                            </p:txEl>
                                          </p:spTgt>
                                        </p:tgtEl>
                                      </p:cBhvr>
                                      <p:to x="100000" y="100000"/>
                                    </p:animScale>
                                    <p:animScale>
                                      <p:cBhvr>
                                        <p:cTn id="97" dur="26">
                                          <p:stCondLst>
                                            <p:cond delay="1642"/>
                                          </p:stCondLst>
                                        </p:cTn>
                                        <p:tgtEl>
                                          <p:spTgt spid="53250">
                                            <p:txEl>
                                              <p:pRg st="5" end="5"/>
                                            </p:txEl>
                                          </p:spTgt>
                                        </p:tgtEl>
                                      </p:cBhvr>
                                      <p:to x="100000" y="90000"/>
                                    </p:animScale>
                                    <p:animScale>
                                      <p:cBhvr>
                                        <p:cTn id="98" dur="166" decel="50000">
                                          <p:stCondLst>
                                            <p:cond delay="1668"/>
                                          </p:stCondLst>
                                        </p:cTn>
                                        <p:tgtEl>
                                          <p:spTgt spid="53250">
                                            <p:txEl>
                                              <p:pRg st="5" end="5"/>
                                            </p:txEl>
                                          </p:spTgt>
                                        </p:tgtEl>
                                      </p:cBhvr>
                                      <p:to x="100000" y="100000"/>
                                    </p:animScale>
                                    <p:animScale>
                                      <p:cBhvr>
                                        <p:cTn id="99" dur="26">
                                          <p:stCondLst>
                                            <p:cond delay="1808"/>
                                          </p:stCondLst>
                                        </p:cTn>
                                        <p:tgtEl>
                                          <p:spTgt spid="53250">
                                            <p:txEl>
                                              <p:pRg st="5" end="5"/>
                                            </p:txEl>
                                          </p:spTgt>
                                        </p:tgtEl>
                                      </p:cBhvr>
                                      <p:to x="100000" y="95000"/>
                                    </p:animScale>
                                    <p:animScale>
                                      <p:cBhvr>
                                        <p:cTn id="100" dur="166" decel="50000">
                                          <p:stCondLst>
                                            <p:cond delay="1834"/>
                                          </p:stCondLst>
                                        </p:cTn>
                                        <p:tgtEl>
                                          <p:spTgt spid="53250">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686800" cy="6705600"/>
          </a:xfrm>
        </p:spPr>
        <p:txBody>
          <a:bodyPr/>
          <a:lstStyle/>
          <a:p>
            <a:pPr marL="36512" indent="0" algn="ctr">
              <a:buFont typeface="Wingdings 2" pitchFamily="18" charset="2"/>
              <a:buNone/>
              <a:defRPr/>
            </a:pPr>
            <a:r>
              <a:rPr lang="en-US" b="1" dirty="0"/>
              <a:t>Course of Resistance</a:t>
            </a:r>
          </a:p>
          <a:p>
            <a:pPr>
              <a:buFont typeface="Wingdings" pitchFamily="2" charset="2"/>
              <a:buChar char="Ø"/>
              <a:defRPr/>
            </a:pPr>
            <a:r>
              <a:rPr lang="en-US" dirty="0">
                <a:latin typeface="Times New Roman" pitchFamily="18" charset="0"/>
                <a:cs typeface="Times New Roman" pitchFamily="18" charset="0"/>
              </a:rPr>
              <a:t>In 1890 </a:t>
            </a:r>
            <a:r>
              <a:rPr lang="en-US" dirty="0" err="1">
                <a:latin typeface="Times New Roman" pitchFamily="18" charset="0"/>
                <a:cs typeface="Times New Roman" pitchFamily="18" charset="0"/>
              </a:rPr>
              <a:t>Nzibu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Mweu</a:t>
            </a:r>
            <a:r>
              <a:rPr lang="en-US" dirty="0">
                <a:latin typeface="Times New Roman" pitchFamily="18" charset="0"/>
                <a:cs typeface="Times New Roman" pitchFamily="18" charset="0"/>
              </a:rPr>
              <a:t> organized the </a:t>
            </a:r>
            <a:r>
              <a:rPr lang="en-US" dirty="0" err="1">
                <a:latin typeface="Times New Roman" pitchFamily="18" charset="0"/>
                <a:cs typeface="Times New Roman" pitchFamily="18" charset="0"/>
              </a:rPr>
              <a:t>Akamba</a:t>
            </a:r>
            <a:r>
              <a:rPr lang="en-US" dirty="0">
                <a:latin typeface="Times New Roman" pitchFamily="18" charset="0"/>
                <a:cs typeface="Times New Roman" pitchFamily="18" charset="0"/>
              </a:rPr>
              <a:t> to resist the British and instructed his people not to sell food to them</a:t>
            </a:r>
          </a:p>
          <a:p>
            <a:pPr>
              <a:buFont typeface="Wingdings" pitchFamily="2" charset="2"/>
              <a:buChar char="Ø"/>
              <a:defRPr/>
            </a:pPr>
            <a:r>
              <a:rPr lang="en-US" dirty="0">
                <a:latin typeface="Times New Roman" pitchFamily="18" charset="0"/>
                <a:cs typeface="Times New Roman" pitchFamily="18" charset="0"/>
              </a:rPr>
              <a:t>1891, a prophetess, </a:t>
            </a:r>
            <a:r>
              <a:rPr lang="en-US" dirty="0" err="1">
                <a:latin typeface="Times New Roman" pitchFamily="18" charset="0"/>
                <a:cs typeface="Times New Roman" pitchFamily="18" charset="0"/>
              </a:rPr>
              <a:t>Syonguu</a:t>
            </a:r>
            <a:r>
              <a:rPr lang="en-US" dirty="0">
                <a:latin typeface="Times New Roman" pitchFamily="18" charset="0"/>
                <a:cs typeface="Times New Roman" pitchFamily="18" charset="0"/>
              </a:rPr>
              <a:t> organized the warriors of </a:t>
            </a:r>
            <a:r>
              <a:rPr lang="en-US" dirty="0" err="1">
                <a:latin typeface="Times New Roman" pitchFamily="18" charset="0"/>
                <a:cs typeface="Times New Roman" pitchFamily="18" charset="0"/>
              </a:rPr>
              <a:t>Iveti</a:t>
            </a:r>
            <a:r>
              <a:rPr lang="en-US" dirty="0">
                <a:latin typeface="Times New Roman" pitchFamily="18" charset="0"/>
                <a:cs typeface="Times New Roman" pitchFamily="18" charset="0"/>
              </a:rPr>
              <a:t> to attack the </a:t>
            </a:r>
            <a:r>
              <a:rPr lang="en-US" dirty="0" err="1">
                <a:latin typeface="Times New Roman" pitchFamily="18" charset="0"/>
                <a:cs typeface="Times New Roman" pitchFamily="18" charset="0"/>
              </a:rPr>
              <a:t>Masaku</a:t>
            </a:r>
            <a:r>
              <a:rPr lang="en-US" dirty="0">
                <a:latin typeface="Times New Roman" pitchFamily="18" charset="0"/>
                <a:cs typeface="Times New Roman" pitchFamily="18" charset="0"/>
              </a:rPr>
              <a:t> fort because of cutting down of the </a:t>
            </a:r>
            <a:r>
              <a:rPr lang="en-US" dirty="0" err="1">
                <a:latin typeface="Times New Roman" pitchFamily="18" charset="0"/>
                <a:cs typeface="Times New Roman" pitchFamily="18" charset="0"/>
              </a:rPr>
              <a:t>Ithembo</a:t>
            </a:r>
            <a:r>
              <a:rPr lang="en-US" dirty="0">
                <a:latin typeface="Times New Roman" pitchFamily="18" charset="0"/>
                <a:cs typeface="Times New Roman" pitchFamily="18" charset="0"/>
              </a:rPr>
              <a:t> tree</a:t>
            </a:r>
          </a:p>
          <a:p>
            <a:pPr>
              <a:buFont typeface="Wingdings" pitchFamily="2" charset="2"/>
              <a:buChar char="Ø"/>
              <a:defRPr/>
            </a:pPr>
            <a:r>
              <a:rPr lang="en-US" dirty="0">
                <a:latin typeface="Times New Roman" pitchFamily="18" charset="0"/>
                <a:cs typeface="Times New Roman" pitchFamily="18" charset="0"/>
              </a:rPr>
              <a:t>In return, the British soldiers were sent and they looted, burnt houses and destroyed the </a:t>
            </a:r>
            <a:r>
              <a:rPr lang="en-US" dirty="0" err="1">
                <a:latin typeface="Times New Roman" pitchFamily="18" charset="0"/>
                <a:cs typeface="Times New Roman" pitchFamily="18" charset="0"/>
              </a:rPr>
              <a:t>Akamba</a:t>
            </a:r>
            <a:r>
              <a:rPr lang="en-US" dirty="0">
                <a:latin typeface="Times New Roman" pitchFamily="18" charset="0"/>
                <a:cs typeface="Times New Roman" pitchFamily="18" charset="0"/>
              </a:rPr>
              <a:t> property</a:t>
            </a:r>
          </a:p>
          <a:p>
            <a:pPr>
              <a:buFont typeface="Wingdings" pitchFamily="2" charset="2"/>
              <a:buChar char="Ø"/>
              <a:defRPr/>
            </a:pPr>
            <a:r>
              <a:rPr lang="en-US" sz="2800" dirty="0">
                <a:latin typeface="Times New Roman" pitchFamily="18" charset="0"/>
                <a:cs typeface="Times New Roman" pitchFamily="18" charset="0"/>
              </a:rPr>
              <a:t>1894 at </a:t>
            </a:r>
            <a:r>
              <a:rPr lang="en-US" sz="2800" dirty="0" err="1">
                <a:latin typeface="Times New Roman" pitchFamily="18" charset="0"/>
                <a:cs typeface="Times New Roman" pitchFamily="18" charset="0"/>
              </a:rPr>
              <a:t>Kangundo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Mwatu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Ngoma</a:t>
            </a:r>
            <a:r>
              <a:rPr lang="en-US" sz="2800" dirty="0">
                <a:latin typeface="Times New Roman" pitchFamily="18" charset="0"/>
                <a:cs typeface="Times New Roman" pitchFamily="18" charset="0"/>
              </a:rPr>
              <a:t> (a war­rior and trader) organized warriors against the British for preventing raids on their </a:t>
            </a:r>
            <a:r>
              <a:rPr lang="en-US" sz="2800" dirty="0" err="1">
                <a:latin typeface="Times New Roman" pitchFamily="18" charset="0"/>
                <a:cs typeface="Times New Roman" pitchFamily="18" charset="0"/>
              </a:rPr>
              <a:t>neigh­bours</a:t>
            </a:r>
            <a:r>
              <a:rPr lang="en-US" sz="2800" dirty="0">
                <a:latin typeface="Times New Roman" pitchFamily="18" charset="0"/>
                <a:cs typeface="Times New Roman" pitchFamily="18" charset="0"/>
              </a:rPr>
              <a:t>. It was successful</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553200"/>
          </a:xfrm>
        </p:spPr>
        <p:txBody>
          <a:bodyPr/>
          <a:lstStyle/>
          <a:p>
            <a:pPr marL="36512" indent="0" eaLnBrk="1" hangingPunct="1">
              <a:buFont typeface="Wingdings 2" pitchFamily="18" charset="2"/>
              <a:buNone/>
              <a:defRPr/>
            </a:pPr>
            <a:r>
              <a:rPr lang="en-US" dirty="0"/>
              <a:t>Political factors</a:t>
            </a:r>
          </a:p>
          <a:p>
            <a:pPr marL="550862" indent="-514350" eaLnBrk="1" hangingPunct="1">
              <a:buFont typeface="+mj-lt"/>
              <a:buAutoNum type="arabicPeriod"/>
              <a:defRPr/>
            </a:pPr>
            <a:r>
              <a:rPr lang="en-US" sz="2800" dirty="0">
                <a:latin typeface="Times New Roman" pitchFamily="18" charset="0"/>
                <a:cs typeface="Times New Roman" pitchFamily="18" charset="0"/>
              </a:rPr>
              <a:t>European nationalism. European nations were competing to be the powerful by acquiring as many colonies as possible.</a:t>
            </a:r>
          </a:p>
          <a:p>
            <a:pPr marL="550862" indent="-514350" eaLnBrk="1" hangingPunct="1">
              <a:buFont typeface="+mj-lt"/>
              <a:buAutoNum type="arabicPeriod"/>
              <a:defRPr/>
            </a:pPr>
            <a:r>
              <a:rPr lang="en-US" sz="2800" dirty="0">
                <a:latin typeface="Times New Roman" pitchFamily="18" charset="0"/>
                <a:cs typeface="Times New Roman" pitchFamily="18" charset="0"/>
              </a:rPr>
              <a:t>Balance of power between Britain France and Germany. Germany was unified in 1871 and she upset the balance of power in Europe. France lost her prestige and territories. Hence wanted to avenge her defeat and humiliation by acquiring colonies in Africa.</a:t>
            </a:r>
          </a:p>
          <a:p>
            <a:pPr marL="550862" indent="-514350" eaLnBrk="1" hangingPunct="1">
              <a:buFont typeface="+mj-lt"/>
              <a:buAutoNum type="arabicPeriod"/>
              <a:defRPr/>
            </a:pPr>
            <a:r>
              <a:rPr lang="en-US" sz="2800" dirty="0">
                <a:latin typeface="Times New Roman" pitchFamily="18" charset="0"/>
                <a:cs typeface="Times New Roman" pitchFamily="18" charset="0"/>
              </a:rPr>
              <a:t>To nations like Italy and Germany, colonies provided them with a sense of pride and iden­tity. To Britain and France colonies were a source of strength.</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5745163"/>
          </a:xfrm>
        </p:spPr>
        <p:txBody>
          <a:bodyPr/>
          <a:lstStyle/>
          <a:p>
            <a:pPr>
              <a:buFont typeface="Wingdings" pitchFamily="2" charset="2"/>
              <a:buChar char="Ø"/>
            </a:pPr>
            <a:r>
              <a:rPr lang="en-US" sz="2800">
                <a:latin typeface="Times New Roman" pitchFamily="18" charset="0"/>
                <a:cs typeface="Times New Roman" pitchFamily="18" charset="0"/>
              </a:rPr>
              <a:t>Mwana Muka of Kangundo urged his people to attack British Forts and posts at Mwala and Mukuyuini in Kithome</a:t>
            </a:r>
          </a:p>
          <a:p>
            <a:pPr>
              <a:buFont typeface="Wingdings" pitchFamily="2" charset="2"/>
              <a:buChar char="Ø"/>
            </a:pPr>
            <a:r>
              <a:rPr lang="en-US" sz="2800">
                <a:latin typeface="Times New Roman" pitchFamily="18" charset="0"/>
                <a:cs typeface="Times New Roman" pitchFamily="18" charset="0"/>
              </a:rPr>
              <a:t>Muka cut off communication links between Machakos and Fort Smith (Kabete)</a:t>
            </a:r>
          </a:p>
          <a:p>
            <a:pPr>
              <a:buFont typeface="Wingdings" pitchFamily="2" charset="2"/>
              <a:buChar char="Ø"/>
            </a:pPr>
            <a:r>
              <a:rPr lang="en-US" sz="2800">
                <a:latin typeface="Times New Roman" pitchFamily="18" charset="0"/>
                <a:cs typeface="Times New Roman" pitchFamily="18" charset="0"/>
              </a:rPr>
              <a:t>The British sent a punitive expedition and Muka sought for peace</a:t>
            </a:r>
          </a:p>
          <a:p>
            <a:pPr>
              <a:buFont typeface="Wingdings" pitchFamily="2" charset="2"/>
              <a:buChar char="Ø"/>
            </a:pPr>
            <a:r>
              <a:rPr lang="en-US" sz="2800">
                <a:latin typeface="Times New Roman" pitchFamily="18" charset="0"/>
                <a:cs typeface="Times New Roman" pitchFamily="18" charset="0"/>
              </a:rPr>
              <a:t>At the beginning of the 20th Century a spir­itual dance-Kathambi spread in Ukambani organized by a prophetess Siotune wa Kathure and Kiamba wa Muthario</a:t>
            </a:r>
          </a:p>
          <a:p>
            <a:endParaRPr lang="en-US" sz="280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924800" cy="5592763"/>
          </a:xfrm>
        </p:spPr>
        <p:txBody>
          <a:bodyPr/>
          <a:lstStyle/>
          <a:p>
            <a:pPr>
              <a:buFont typeface="Wingdings" pitchFamily="2" charset="2"/>
              <a:buChar char="Ø"/>
            </a:pPr>
            <a:r>
              <a:rPr lang="en-US" sz="3200">
                <a:latin typeface="Times New Roman" pitchFamily="18" charset="0"/>
                <a:cs typeface="Times New Roman" pitchFamily="18" charset="0"/>
              </a:rPr>
              <a:t>They urged people to withdraw from all European activities (labour and taxes)</a:t>
            </a:r>
          </a:p>
          <a:p>
            <a:pPr>
              <a:buFont typeface="Wingdings" pitchFamily="2" charset="2"/>
              <a:buChar char="Ø"/>
            </a:pPr>
            <a:r>
              <a:rPr lang="en-US" sz="3200">
                <a:latin typeface="Times New Roman" pitchFamily="18" charset="0"/>
                <a:cs typeface="Times New Roman" pitchFamily="18" charset="0"/>
              </a:rPr>
              <a:t>This paralyzed all economic activities</a:t>
            </a:r>
          </a:p>
          <a:p>
            <a:pPr>
              <a:buFont typeface="Wingdings" pitchFamily="2" charset="2"/>
              <a:buChar char="Ø"/>
            </a:pPr>
            <a:r>
              <a:rPr lang="en-US" sz="3200">
                <a:latin typeface="Times New Roman" pitchFamily="18" charset="0"/>
                <a:cs typeface="Times New Roman" pitchFamily="18" charset="0"/>
              </a:rPr>
              <a:t>Syotune and Kiamba were arrested and deport­ed to Kismayu</a:t>
            </a:r>
          </a:p>
          <a:p>
            <a:pPr>
              <a:buFont typeface="Wingdings" pitchFamily="2" charset="2"/>
              <a:buChar char="Ø"/>
            </a:pPr>
            <a:r>
              <a:rPr lang="en-US" sz="3200">
                <a:latin typeface="Times New Roman" pitchFamily="18" charset="0"/>
                <a:cs typeface="Times New Roman" pitchFamily="18" charset="0"/>
              </a:rPr>
              <a:t>In 1922 Ndonye wa Kauti revived it, called it Kilumi, he was arrested and exiled to the Coast</a:t>
            </a:r>
          </a:p>
          <a:p>
            <a:pPr>
              <a:buFont typeface="Wingdings" pitchFamily="2" charset="2"/>
              <a:buChar char="Ø"/>
            </a:pPr>
            <a:r>
              <a:rPr lang="en-US" sz="3200">
                <a:latin typeface="Times New Roman" pitchFamily="18" charset="0"/>
                <a:cs typeface="Times New Roman" pitchFamily="18" charset="0"/>
              </a:rPr>
              <a:t>They resisted up to the end of 20th Century when they became too weak to fight.</a:t>
            </a:r>
          </a:p>
          <a:p>
            <a:endParaRPr lang="en-US"/>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7467600" cy="5364163"/>
          </a:xfrm>
        </p:spPr>
        <p:txBody>
          <a:bodyPr/>
          <a:lstStyle/>
          <a:p>
            <a:pPr marL="36512" indent="0" algn="ctr">
              <a:buFont typeface="Wingdings 2" pitchFamily="18" charset="2"/>
              <a:buNone/>
              <a:defRPr/>
            </a:pPr>
            <a:r>
              <a:rPr lang="en-US" dirty="0"/>
              <a:t>Results of the Resistance</a:t>
            </a:r>
          </a:p>
          <a:p>
            <a:pPr marL="36512" indent="0" algn="ctr">
              <a:buFont typeface="Wingdings 2" pitchFamily="18" charset="2"/>
              <a:buNone/>
              <a:defRPr/>
            </a:pPr>
            <a:endParaRPr lang="en-US" dirty="0"/>
          </a:p>
          <a:p>
            <a:pPr marL="550862" indent="-514350">
              <a:buFont typeface="+mj-lt"/>
              <a:buAutoNum type="arabicPeriod"/>
              <a:defRPr/>
            </a:pPr>
            <a:r>
              <a:rPr lang="en-US" dirty="0"/>
              <a:t>Loss of land</a:t>
            </a:r>
          </a:p>
          <a:p>
            <a:pPr marL="550862" indent="-514350">
              <a:buFont typeface="+mj-lt"/>
              <a:buAutoNum type="arabicPeriod"/>
              <a:defRPr/>
            </a:pPr>
            <a:r>
              <a:rPr lang="en-US" dirty="0"/>
              <a:t>Loss of independence</a:t>
            </a:r>
          </a:p>
          <a:p>
            <a:pPr marL="550862" indent="-514350">
              <a:buFont typeface="+mj-lt"/>
              <a:buAutoNum type="arabicPeriod"/>
              <a:defRPr/>
            </a:pPr>
            <a:r>
              <a:rPr lang="en-US" dirty="0"/>
              <a:t>Confiscation of cattle</a:t>
            </a:r>
          </a:p>
          <a:p>
            <a:pPr marL="550862" indent="-514350">
              <a:buFont typeface="+mj-lt"/>
              <a:buAutoNum type="arabicPeriod"/>
              <a:defRPr/>
            </a:pPr>
            <a:r>
              <a:rPr lang="en-US" dirty="0"/>
              <a:t>Destruction of property</a:t>
            </a:r>
          </a:p>
          <a:p>
            <a:pPr marL="550862" indent="-514350">
              <a:buFont typeface="+mj-lt"/>
              <a:buAutoNum type="arabicPeriod"/>
              <a:defRPr/>
            </a:pPr>
            <a:r>
              <a:rPr lang="en-US" dirty="0"/>
              <a:t>Imposition of taxes</a:t>
            </a:r>
          </a:p>
          <a:p>
            <a:pPr marL="550862" indent="-514350">
              <a:buFont typeface="+mj-lt"/>
              <a:buAutoNum type="arabicPeriod"/>
              <a:defRPr/>
            </a:pPr>
            <a:r>
              <a:rPr lang="en-US" dirty="0"/>
              <a:t>Arrest and exile of </a:t>
            </a:r>
            <a:r>
              <a:rPr lang="en-US" dirty="0" err="1"/>
              <a:t>Akamba</a:t>
            </a:r>
            <a:r>
              <a:rPr lang="en-US" dirty="0"/>
              <a:t> leaders.</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p:cTn id="4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5897563"/>
          </a:xfrm>
        </p:spPr>
        <p:txBody>
          <a:bodyPr/>
          <a:lstStyle/>
          <a:p>
            <a:pPr marL="36512" indent="0" algn="ctr">
              <a:buFont typeface="Wingdings 2" pitchFamily="18" charset="2"/>
              <a:buNone/>
              <a:defRPr/>
            </a:pPr>
            <a:r>
              <a:rPr lang="en-US" b="1" dirty="0"/>
              <a:t>Reasons for </a:t>
            </a:r>
            <a:r>
              <a:rPr lang="en-US" b="1" dirty="0" err="1"/>
              <a:t>Akamba</a:t>
            </a:r>
            <a:r>
              <a:rPr lang="en-US" b="1" dirty="0"/>
              <a:t> defeat</a:t>
            </a:r>
          </a:p>
          <a:p>
            <a:pPr marL="36512" indent="0" algn="ctr">
              <a:buFont typeface="Wingdings 2" pitchFamily="18" charset="2"/>
              <a:buNone/>
              <a:defRPr/>
            </a:pPr>
            <a:endParaRPr lang="en-US" b="1" dirty="0"/>
          </a:p>
          <a:p>
            <a:pPr marL="550862" indent="-514350">
              <a:buFont typeface="+mj-lt"/>
              <a:buAutoNum type="arabicParenR"/>
              <a:defRPr/>
            </a:pPr>
            <a:r>
              <a:rPr lang="en-US" dirty="0">
                <a:latin typeface="Times New Roman" pitchFamily="18" charset="0"/>
                <a:cs typeface="Times New Roman" pitchFamily="18" charset="0"/>
              </a:rPr>
              <a:t>Severe famine between 1898 and 1899 which claimed 1/3 of their population</a:t>
            </a:r>
          </a:p>
          <a:p>
            <a:pPr marL="550862" indent="-514350">
              <a:buFont typeface="+mj-lt"/>
              <a:buAutoNum type="arabicParenR"/>
              <a:defRPr/>
            </a:pPr>
            <a:r>
              <a:rPr lang="en-US" dirty="0">
                <a:latin typeface="Times New Roman" pitchFamily="18" charset="0"/>
                <a:cs typeface="Times New Roman" pitchFamily="18" charset="0"/>
              </a:rPr>
              <a:t>Some sections collaborated with the British, some who had resisted later collaborated with them e.g. </a:t>
            </a:r>
            <a:r>
              <a:rPr lang="en-US" dirty="0" err="1">
                <a:latin typeface="Times New Roman" pitchFamily="18" charset="0"/>
                <a:cs typeface="Times New Roman" pitchFamily="18" charset="0"/>
              </a:rPr>
              <a:t>Mwatu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Ngoma</a:t>
            </a:r>
            <a:endParaRPr lang="en-US" dirty="0">
              <a:latin typeface="Times New Roman" pitchFamily="18" charset="0"/>
              <a:cs typeface="Times New Roman" pitchFamily="18" charset="0"/>
            </a:endParaRPr>
          </a:p>
          <a:p>
            <a:pPr marL="550862" indent="-514350">
              <a:buFont typeface="+mj-lt"/>
              <a:buAutoNum type="arabicParenR"/>
              <a:defRPr/>
            </a:pPr>
            <a:r>
              <a:rPr lang="en-US" dirty="0">
                <a:latin typeface="Times New Roman" pitchFamily="18" charset="0"/>
                <a:cs typeface="Times New Roman" pitchFamily="18" charset="0"/>
              </a:rPr>
              <a:t>The society was not centralized and therefore could not offer a well </a:t>
            </a:r>
            <a:r>
              <a:rPr lang="en-US" dirty="0" err="1">
                <a:latin typeface="Times New Roman" pitchFamily="18" charset="0"/>
                <a:cs typeface="Times New Roman" pitchFamily="18" charset="0"/>
              </a:rPr>
              <a:t>co-ordinated</a:t>
            </a:r>
            <a:r>
              <a:rPr lang="en-US" dirty="0">
                <a:latin typeface="Times New Roman" pitchFamily="18" charset="0"/>
                <a:cs typeface="Times New Roman" pitchFamily="18" charset="0"/>
              </a:rPr>
              <a:t> resistance</a:t>
            </a:r>
          </a:p>
          <a:p>
            <a:pPr marL="550862" indent="-514350">
              <a:buFont typeface="+mj-lt"/>
              <a:buAutoNum type="arabicParenR"/>
              <a:defRPr/>
            </a:pPr>
            <a:r>
              <a:rPr lang="en-US" dirty="0">
                <a:latin typeface="Times New Roman" pitchFamily="18" charset="0"/>
                <a:cs typeface="Times New Roman" pitchFamily="18" charset="0"/>
              </a:rPr>
              <a:t>Most of the young men were taken to perform forced </a:t>
            </a:r>
            <a:r>
              <a:rPr lang="en-US" dirty="0" err="1">
                <a:latin typeface="Times New Roman" pitchFamily="18" charset="0"/>
                <a:cs typeface="Times New Roman" pitchFamily="18" charset="0"/>
              </a:rPr>
              <a:t>labour</a:t>
            </a:r>
            <a:endParaRPr lang="en-US" dirty="0">
              <a:latin typeface="Times New Roman" pitchFamily="18" charset="0"/>
              <a:cs typeface="Times New Roman" pitchFamily="18" charset="0"/>
            </a:endParaRP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001000" cy="5287963"/>
          </a:xfrm>
        </p:spPr>
        <p:txBody>
          <a:bodyPr/>
          <a:lstStyle/>
          <a:p>
            <a:pPr marL="550862" indent="-514350">
              <a:buFont typeface="+mj-lt"/>
              <a:buAutoNum type="arabicParenR" startAt="5"/>
              <a:defRPr/>
            </a:pPr>
            <a:r>
              <a:rPr lang="en-US" dirty="0">
                <a:latin typeface="Times New Roman" pitchFamily="18" charset="0"/>
                <a:cs typeface="Times New Roman" pitchFamily="18" charset="0"/>
              </a:rPr>
              <a:t>Most of the </a:t>
            </a:r>
            <a:r>
              <a:rPr lang="en-US" dirty="0" err="1">
                <a:latin typeface="Times New Roman" pitchFamily="18" charset="0"/>
                <a:cs typeface="Times New Roman" pitchFamily="18" charset="0"/>
              </a:rPr>
              <a:t>Akamba</a:t>
            </a:r>
            <a:r>
              <a:rPr lang="en-US" dirty="0">
                <a:latin typeface="Times New Roman" pitchFamily="18" charset="0"/>
                <a:cs typeface="Times New Roman" pitchFamily="18" charset="0"/>
              </a:rPr>
              <a:t> had been left landless</a:t>
            </a:r>
          </a:p>
          <a:p>
            <a:pPr marL="550862" indent="-514350">
              <a:buFont typeface="+mj-lt"/>
              <a:buAutoNum type="arabicParenR" startAt="5"/>
              <a:defRPr/>
            </a:pPr>
            <a:r>
              <a:rPr lang="en-US" dirty="0">
                <a:latin typeface="Times New Roman" pitchFamily="18" charset="0"/>
                <a:cs typeface="Times New Roman" pitchFamily="18" charset="0"/>
              </a:rPr>
              <a:t>Disruption of trade which led to loss of their important source of livelihood</a:t>
            </a:r>
          </a:p>
          <a:p>
            <a:pPr marL="550862" indent="-514350">
              <a:buFont typeface="+mj-lt"/>
              <a:buAutoNum type="arabicParenR" startAt="5"/>
              <a:defRPr/>
            </a:pPr>
            <a:r>
              <a:rPr lang="en-US" dirty="0">
                <a:latin typeface="Times New Roman" pitchFamily="18" charset="0"/>
                <a:cs typeface="Times New Roman" pitchFamily="18" charset="0"/>
              </a:rPr>
              <a:t>Missionaries undermined </a:t>
            </a:r>
            <a:r>
              <a:rPr lang="en-US" dirty="0" err="1">
                <a:latin typeface="Times New Roman" pitchFamily="18" charset="0"/>
                <a:cs typeface="Times New Roman" pitchFamily="18" charset="0"/>
              </a:rPr>
              <a:t>Akamba</a:t>
            </a:r>
            <a:r>
              <a:rPr lang="en-US" dirty="0">
                <a:latin typeface="Times New Roman" pitchFamily="18" charset="0"/>
                <a:cs typeface="Times New Roman" pitchFamily="18" charset="0"/>
              </a:rPr>
              <a:t> religious and traditional practices which would have unified them.</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6248400"/>
          </a:xfrm>
        </p:spPr>
        <p:txBody>
          <a:bodyPr/>
          <a:lstStyle/>
          <a:p>
            <a:pPr marL="36512" indent="0" algn="ctr">
              <a:buFont typeface="Wingdings 2" pitchFamily="18" charset="2"/>
              <a:buNone/>
              <a:defRPr/>
            </a:pPr>
            <a:r>
              <a:rPr lang="en-US" b="1" dirty="0"/>
              <a:t>Collaboration of the </a:t>
            </a:r>
            <a:r>
              <a:rPr lang="en-US" b="1" dirty="0" err="1"/>
              <a:t>Akamba</a:t>
            </a:r>
            <a:endParaRPr lang="en-US" b="1" dirty="0"/>
          </a:p>
          <a:p>
            <a:pPr marL="36512" indent="0">
              <a:buFont typeface="Wingdings 2" pitchFamily="18" charset="2"/>
              <a:buNone/>
              <a:defRPr/>
            </a:pPr>
            <a:r>
              <a:rPr lang="en-US" b="1" dirty="0"/>
              <a:t>Reasons for Collaboration</a:t>
            </a:r>
          </a:p>
          <a:p>
            <a:pPr marL="550862" indent="-514350">
              <a:buFont typeface="+mj-lt"/>
              <a:buAutoNum type="arabicParenR"/>
              <a:defRPr/>
            </a:pPr>
            <a:r>
              <a:rPr lang="en-US" sz="2800" dirty="0">
                <a:latin typeface="Times New Roman" pitchFamily="18" charset="0"/>
                <a:cs typeface="Times New Roman" pitchFamily="18" charset="0"/>
              </a:rPr>
              <a:t>Some decided to collaborate after they were defeated in the resistance</a:t>
            </a:r>
          </a:p>
          <a:p>
            <a:pPr marL="550862" indent="-514350">
              <a:buFont typeface="+mj-lt"/>
              <a:buAutoNum type="arabicParenR"/>
              <a:defRPr/>
            </a:pPr>
            <a:r>
              <a:rPr lang="en-US" sz="2800" dirty="0">
                <a:latin typeface="Times New Roman" pitchFamily="18" charset="0"/>
                <a:cs typeface="Times New Roman" pitchFamily="18" charset="0"/>
              </a:rPr>
              <a:t>They were weakened by the 1899 famine</a:t>
            </a:r>
          </a:p>
          <a:p>
            <a:pPr marL="550862" indent="-514350">
              <a:buFont typeface="+mj-lt"/>
              <a:buAutoNum type="arabicParenR"/>
              <a:defRPr/>
            </a:pPr>
            <a:r>
              <a:rPr lang="en-US" sz="2800" dirty="0">
                <a:latin typeface="Times New Roman" pitchFamily="18" charset="0"/>
                <a:cs typeface="Times New Roman" pitchFamily="18" charset="0"/>
              </a:rPr>
              <a:t>Many were scared by the ruthlessness and power of the British</a:t>
            </a:r>
          </a:p>
          <a:p>
            <a:pPr marL="550862" indent="-514350">
              <a:buFont typeface="+mj-lt"/>
              <a:buAutoNum type="arabicParenR"/>
              <a:defRPr/>
            </a:pPr>
            <a:r>
              <a:rPr lang="en-US" sz="2800" dirty="0">
                <a:latin typeface="Times New Roman" pitchFamily="18" charset="0"/>
                <a:cs typeface="Times New Roman" pitchFamily="18" charset="0"/>
              </a:rPr>
              <a:t>The traders collaborated for personal gain and prestige e.g. The women exchanged food for clothes and beads</a:t>
            </a:r>
          </a:p>
          <a:p>
            <a:pPr marL="550862" indent="-514350">
              <a:buFont typeface="+mj-lt"/>
              <a:buAutoNum type="arabicParenR"/>
              <a:defRPr/>
            </a:pPr>
            <a:r>
              <a:rPr lang="en-US" sz="2800" dirty="0">
                <a:latin typeface="Times New Roman" pitchFamily="18" charset="0"/>
                <a:cs typeface="Times New Roman" pitchFamily="18" charset="0"/>
              </a:rPr>
              <a:t>Rivalry between the </a:t>
            </a:r>
            <a:r>
              <a:rPr lang="en-US" sz="2800" dirty="0" err="1">
                <a:latin typeface="Times New Roman" pitchFamily="18" charset="0"/>
                <a:cs typeface="Times New Roman" pitchFamily="18" charset="0"/>
              </a:rPr>
              <a:t>Akamba</a:t>
            </a:r>
            <a:r>
              <a:rPr lang="en-US" sz="2800" dirty="0">
                <a:latin typeface="Times New Roman" pitchFamily="18" charset="0"/>
                <a:cs typeface="Times New Roman" pitchFamily="18" charset="0"/>
              </a:rPr>
              <a:t> leaders e.g. </a:t>
            </a:r>
            <a:r>
              <a:rPr lang="en-US" sz="2800" dirty="0" err="1">
                <a:latin typeface="Times New Roman" pitchFamily="18" charset="0"/>
                <a:cs typeface="Times New Roman" pitchFamily="18" charset="0"/>
              </a:rPr>
              <a:t>Mbole</a:t>
            </a:r>
            <a:r>
              <a:rPr lang="en-US" sz="2800" dirty="0">
                <a:latin typeface="Times New Roman" pitchFamily="18" charset="0"/>
                <a:cs typeface="Times New Roman" pitchFamily="18" charset="0"/>
              </a:rPr>
              <a:t> leaked </a:t>
            </a:r>
            <a:r>
              <a:rPr lang="en-US" sz="2800" dirty="0" err="1">
                <a:latin typeface="Times New Roman" pitchFamily="18" charset="0"/>
                <a:cs typeface="Times New Roman" pitchFamily="18" charset="0"/>
              </a:rPr>
              <a:t>Mwatu's</a:t>
            </a:r>
            <a:r>
              <a:rPr lang="en-US" sz="2800" dirty="0">
                <a:latin typeface="Times New Roman" pitchFamily="18" charset="0"/>
                <a:cs typeface="Times New Roman" pitchFamily="18" charset="0"/>
              </a:rPr>
              <a:t> plans to attack </a:t>
            </a:r>
            <a:r>
              <a:rPr lang="en-US" sz="2800" dirty="0" err="1">
                <a:latin typeface="Times New Roman" pitchFamily="18" charset="0"/>
                <a:cs typeface="Times New Roman" pitchFamily="18" charset="0"/>
              </a:rPr>
              <a:t>Machakos</a:t>
            </a:r>
            <a:r>
              <a:rPr lang="en-US" sz="2800" dirty="0">
                <a:latin typeface="Times New Roman" pitchFamily="18" charset="0"/>
                <a:cs typeface="Times New Roman" pitchFamily="18" charset="0"/>
              </a:rPr>
              <a:t> fort to the local district commissioner, because they were rivals.</a:t>
            </a:r>
          </a:p>
          <a:p>
            <a:pPr marL="36512" indent="0">
              <a:buFont typeface="Wingdings 2" pitchFamily="18" charset="2"/>
              <a:buNone/>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36512" indent="0" algn="ctr">
              <a:buFont typeface="Wingdings 2" pitchFamily="18" charset="2"/>
              <a:buNone/>
              <a:defRPr/>
            </a:pPr>
            <a:r>
              <a:rPr lang="en-US" b="1" dirty="0"/>
              <a:t>Results of the </a:t>
            </a:r>
            <a:r>
              <a:rPr lang="en-US" b="1" dirty="0" err="1"/>
              <a:t>Akamba</a:t>
            </a:r>
            <a:r>
              <a:rPr lang="en-US" b="1" dirty="0"/>
              <a:t> Collaboration</a:t>
            </a:r>
          </a:p>
          <a:p>
            <a:pPr marL="36512" indent="0" algn="ctr">
              <a:buFont typeface="Wingdings 2" pitchFamily="18" charset="2"/>
              <a:buNone/>
              <a:defRPr/>
            </a:pPr>
            <a:endParaRPr lang="en-US" b="1" dirty="0"/>
          </a:p>
          <a:p>
            <a:pPr marL="550862" indent="-514350">
              <a:buFont typeface="+mj-lt"/>
              <a:buAutoNum type="arabicParenR"/>
              <a:defRPr/>
            </a:pPr>
            <a:r>
              <a:rPr lang="en-US" dirty="0"/>
              <a:t>There was enmity between those who collabo­rated and those who resisted</a:t>
            </a:r>
          </a:p>
          <a:p>
            <a:pPr marL="550862" indent="-514350">
              <a:buFont typeface="+mj-lt"/>
              <a:buAutoNum type="arabicParenR"/>
              <a:defRPr/>
            </a:pPr>
            <a:r>
              <a:rPr lang="en-US" dirty="0"/>
              <a:t>It led to spread of Christianity in the area</a:t>
            </a:r>
          </a:p>
          <a:p>
            <a:pPr marL="550862" indent="-514350">
              <a:buFont typeface="+mj-lt"/>
              <a:buAutoNum type="arabicParenR"/>
              <a:defRPr/>
            </a:pPr>
            <a:r>
              <a:rPr lang="en-US" dirty="0" err="1"/>
              <a:t>Akamba</a:t>
            </a:r>
            <a:r>
              <a:rPr lang="en-US" dirty="0"/>
              <a:t> men were recruited in the Kings African Rifles (KAR) in the first world war</a:t>
            </a:r>
          </a:p>
          <a:p>
            <a:pPr marL="550862" indent="-514350">
              <a:buFont typeface="+mj-lt"/>
              <a:buAutoNum type="arabicParenR"/>
              <a:defRPr/>
            </a:pPr>
            <a:r>
              <a:rPr lang="en-US" dirty="0"/>
              <a:t>A class of wealthy traders arose who used their connection with the British to increase their wealth.</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2" end="2"/>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3" end="3"/>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4" end="4"/>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lstStyle/>
          <a:p>
            <a:pPr marL="36512" indent="0" algn="ctr">
              <a:buFont typeface="Wingdings 2" pitchFamily="18" charset="2"/>
              <a:buNone/>
              <a:defRPr/>
            </a:pPr>
            <a:r>
              <a:rPr lang="en-US" b="1" dirty="0"/>
              <a:t>The </a:t>
            </a:r>
            <a:r>
              <a:rPr lang="en-US" b="1" dirty="0" err="1"/>
              <a:t>Agikuyu</a:t>
            </a:r>
            <a:endParaRPr lang="en-US" b="1" dirty="0"/>
          </a:p>
          <a:p>
            <a:pPr marL="36512" indent="0">
              <a:buFont typeface="Wingdings 2" pitchFamily="18" charset="2"/>
              <a:buNone/>
              <a:defRPr/>
            </a:pPr>
            <a:r>
              <a:rPr lang="en-US" dirty="0"/>
              <a:t>They were a decentralized community who lived in ridges and therefore it was hard to unite the whole community to either resist or collaborate</a:t>
            </a:r>
          </a:p>
          <a:p>
            <a:pPr marL="36512" indent="0">
              <a:buFont typeface="Wingdings 2" pitchFamily="18" charset="2"/>
              <a:buNone/>
              <a:defRPr/>
            </a:pPr>
            <a:endParaRPr lang="en-US" sz="1600" dirty="0"/>
          </a:p>
          <a:p>
            <a:pPr marL="36512" indent="0">
              <a:buFont typeface="Wingdings 2" pitchFamily="18" charset="2"/>
              <a:buNone/>
              <a:defRPr/>
            </a:pPr>
            <a:r>
              <a:rPr lang="en-US" b="1" dirty="0"/>
              <a:t>Resistance</a:t>
            </a:r>
          </a:p>
          <a:p>
            <a:pPr marL="36512" indent="0">
              <a:buFont typeface="Wingdings 2" pitchFamily="18" charset="2"/>
              <a:buNone/>
              <a:defRPr/>
            </a:pPr>
            <a:r>
              <a:rPr lang="en-US" b="1" dirty="0"/>
              <a:t>Reasons for Resistance</a:t>
            </a:r>
          </a:p>
          <a:p>
            <a:pPr marL="550862" indent="-514350">
              <a:buFont typeface="+mj-lt"/>
              <a:buAutoNum type="arabicPeriod"/>
              <a:defRPr/>
            </a:pPr>
            <a:r>
              <a:rPr lang="en-US" dirty="0"/>
              <a:t>Taxation e.g. hut tax</a:t>
            </a:r>
          </a:p>
          <a:p>
            <a:pPr marL="550862" indent="-514350">
              <a:buFont typeface="+mj-lt"/>
              <a:buAutoNum type="arabicPeriod"/>
              <a:defRPr/>
            </a:pPr>
            <a:r>
              <a:rPr lang="en-US" dirty="0"/>
              <a:t>Harassment of local people living near the forts</a:t>
            </a:r>
          </a:p>
          <a:p>
            <a:pPr marL="550862" indent="-514350">
              <a:buFont typeface="+mj-lt"/>
              <a:buAutoNum type="arabicPeriod"/>
              <a:defRPr/>
            </a:pPr>
            <a:r>
              <a:rPr lang="en-US" dirty="0"/>
              <a:t>Disrespect of their traditions and customs</a:t>
            </a:r>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7696200" cy="5364163"/>
          </a:xfrm>
        </p:spPr>
        <p:txBody>
          <a:bodyPr/>
          <a:lstStyle/>
          <a:p>
            <a:pPr marL="550862" indent="-514350">
              <a:buFont typeface="+mj-lt"/>
              <a:buAutoNum type="arabicPeriod" startAt="4"/>
              <a:defRPr/>
            </a:pPr>
            <a:r>
              <a:rPr lang="en-US" dirty="0"/>
              <a:t>Loss of land</a:t>
            </a:r>
          </a:p>
          <a:p>
            <a:pPr marL="550862" indent="-514350">
              <a:buFont typeface="+mj-lt"/>
              <a:buAutoNum type="arabicPeriod" startAt="4"/>
              <a:defRPr/>
            </a:pPr>
            <a:r>
              <a:rPr lang="en-US" dirty="0"/>
              <a:t>Loss of independence</a:t>
            </a:r>
          </a:p>
          <a:p>
            <a:pPr marL="550862" indent="-514350">
              <a:buFont typeface="+mj-lt"/>
              <a:buAutoNum type="arabicPeriod" startAt="4"/>
              <a:defRPr/>
            </a:pPr>
            <a:r>
              <a:rPr lang="en-US" dirty="0"/>
              <a:t>Conduct of </a:t>
            </a:r>
            <a:r>
              <a:rPr lang="en-US" dirty="0" err="1"/>
              <a:t>IBEAco</a:t>
            </a:r>
            <a:r>
              <a:rPr lang="en-US" dirty="0"/>
              <a:t>. soldiers, who looted, killed, raped their women and raided their cattle and grains</a:t>
            </a:r>
          </a:p>
          <a:p>
            <a:pPr marL="550862" indent="-514350">
              <a:buFont typeface="+mj-lt"/>
              <a:buAutoNum type="arabicPeriod" startAt="4"/>
              <a:defRPr/>
            </a:pPr>
            <a:r>
              <a:rPr lang="en-US" dirty="0"/>
              <a:t>Fear of loss of leadership positions to foreign authority</a:t>
            </a:r>
          </a:p>
          <a:p>
            <a:pPr marL="550862" indent="-514350">
              <a:buFont typeface="+mj-lt"/>
              <a:buAutoNum type="arabicPeriod" startAt="4"/>
              <a:defRPr/>
            </a:pPr>
            <a:r>
              <a:rPr lang="en-US" dirty="0"/>
              <a:t>Use of excessive force to quell resistance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153400" cy="5364163"/>
          </a:xfrm>
        </p:spPr>
        <p:txBody>
          <a:bodyPr/>
          <a:lstStyle/>
          <a:p>
            <a:pPr marL="36512" indent="0">
              <a:buFont typeface="Wingdings 2" pitchFamily="18" charset="2"/>
              <a:buNone/>
              <a:defRPr/>
            </a:pPr>
            <a:r>
              <a:rPr lang="en-US" dirty="0"/>
              <a:t>Forms of Resistance used by the </a:t>
            </a:r>
            <a:r>
              <a:rPr lang="en-US" dirty="0" err="1"/>
              <a:t>Agikuyu</a:t>
            </a:r>
            <a:endParaRPr lang="en-US" dirty="0"/>
          </a:p>
          <a:p>
            <a:pPr marL="36512" indent="0">
              <a:buFont typeface="Wingdings 2" pitchFamily="18" charset="2"/>
              <a:buNone/>
              <a:defRPr/>
            </a:pPr>
            <a:endParaRPr lang="en-US" dirty="0"/>
          </a:p>
          <a:p>
            <a:pPr marL="550862" indent="-514350">
              <a:buFont typeface="+mj-lt"/>
              <a:buAutoNum type="alphaLcPeriod"/>
              <a:defRPr/>
            </a:pPr>
            <a:r>
              <a:rPr lang="en-US" dirty="0"/>
              <a:t>They refused to sell food to the British</a:t>
            </a:r>
          </a:p>
          <a:p>
            <a:pPr marL="550862" indent="-514350">
              <a:buFont typeface="+mj-lt"/>
              <a:buAutoNum type="alphaLcPeriod"/>
              <a:defRPr/>
            </a:pPr>
            <a:r>
              <a:rPr lang="en-US" dirty="0"/>
              <a:t>Refused to enlist in public work</a:t>
            </a:r>
          </a:p>
          <a:p>
            <a:pPr marL="550862" indent="-514350">
              <a:buFont typeface="+mj-lt"/>
              <a:buAutoNum type="alphaLcPeriod"/>
              <a:defRPr/>
            </a:pPr>
            <a:r>
              <a:rPr lang="en-US" dirty="0"/>
              <a:t>Defied directives to supply porters to British cara­vans</a:t>
            </a:r>
          </a:p>
          <a:p>
            <a:pPr marL="550862" indent="-514350">
              <a:buFont typeface="+mj-lt"/>
              <a:buAutoNum type="alphaLcPeriod"/>
              <a:defRPr/>
            </a:pPr>
            <a:r>
              <a:rPr lang="en-US" dirty="0"/>
              <a:t>Physical confrontation.</a:t>
            </a:r>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457200" y="990600"/>
            <a:ext cx="7467600" cy="5135563"/>
          </a:xfrm>
        </p:spPr>
        <p:txBody>
          <a:bodyPr/>
          <a:lstStyle/>
          <a:p>
            <a:pPr marL="36512" indent="0" algn="ctr" eaLnBrk="1" hangingPunct="1">
              <a:buFont typeface="Wingdings 2" pitchFamily="18" charset="2"/>
              <a:buNone/>
              <a:defRPr/>
            </a:pPr>
            <a:r>
              <a:rPr lang="en-US" dirty="0"/>
              <a:t>Strategic factor</a:t>
            </a:r>
          </a:p>
          <a:p>
            <a:pPr marL="36512" indent="0" algn="ctr" eaLnBrk="1" hangingPunct="1">
              <a:buFont typeface="Wingdings 2" pitchFamily="18" charset="2"/>
              <a:buNone/>
              <a:defRPr/>
            </a:pPr>
            <a:endParaRPr lang="en-US" dirty="0"/>
          </a:p>
          <a:p>
            <a:pPr eaLnBrk="1" hangingPunct="1">
              <a:buFont typeface="Wingdings" pitchFamily="2" charset="2"/>
              <a:buChar char="Ø"/>
              <a:defRPr/>
            </a:pPr>
            <a:r>
              <a:rPr lang="en-US" dirty="0"/>
              <a:t>East Africa was important due to its strategic position. Hence it was vital if Britain was to protect her interests in India.</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11267">
                                            <p:txEl>
                                              <p:pRg st="0" end="0"/>
                                            </p:txEl>
                                          </p:spTgt>
                                        </p:tgtEl>
                                        <p:attrNameLst>
                                          <p:attrName>r</p:attrName>
                                        </p:attrNameLst>
                                      </p:cBhvr>
                                    </p:animRot>
                                    <p:animRot by="-240000">
                                      <p:cBhvr>
                                        <p:cTn id="7" dur="200" fill="hold">
                                          <p:stCondLst>
                                            <p:cond delay="200"/>
                                          </p:stCondLst>
                                        </p:cTn>
                                        <p:tgtEl>
                                          <p:spTgt spid="11267">
                                            <p:txEl>
                                              <p:pRg st="0" end="0"/>
                                            </p:txEl>
                                          </p:spTgt>
                                        </p:tgtEl>
                                        <p:attrNameLst>
                                          <p:attrName>r</p:attrName>
                                        </p:attrNameLst>
                                      </p:cBhvr>
                                    </p:animRot>
                                    <p:animRot by="240000">
                                      <p:cBhvr>
                                        <p:cTn id="8" dur="200" fill="hold">
                                          <p:stCondLst>
                                            <p:cond delay="400"/>
                                          </p:stCondLst>
                                        </p:cTn>
                                        <p:tgtEl>
                                          <p:spTgt spid="11267">
                                            <p:txEl>
                                              <p:pRg st="0" end="0"/>
                                            </p:txEl>
                                          </p:spTgt>
                                        </p:tgtEl>
                                        <p:attrNameLst>
                                          <p:attrName>r</p:attrName>
                                        </p:attrNameLst>
                                      </p:cBhvr>
                                    </p:animRot>
                                    <p:animRot by="-240000">
                                      <p:cBhvr>
                                        <p:cTn id="9" dur="200" fill="hold">
                                          <p:stCondLst>
                                            <p:cond delay="600"/>
                                          </p:stCondLst>
                                        </p:cTn>
                                        <p:tgtEl>
                                          <p:spTgt spid="11267">
                                            <p:txEl>
                                              <p:pRg st="0" end="0"/>
                                            </p:txEl>
                                          </p:spTgt>
                                        </p:tgtEl>
                                        <p:attrNameLst>
                                          <p:attrName>r</p:attrName>
                                        </p:attrNameLst>
                                      </p:cBhvr>
                                    </p:animRot>
                                    <p:animRot by="120000">
                                      <p:cBhvr>
                                        <p:cTn id="10" dur="200" fill="hold">
                                          <p:stCondLst>
                                            <p:cond delay="800"/>
                                          </p:stCondLst>
                                        </p:cTn>
                                        <p:tgtEl>
                                          <p:spTgt spid="11267">
                                            <p:txEl>
                                              <p:pRg st="0" end="0"/>
                                            </p:txEl>
                                          </p:spTgt>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11267">
                                            <p:txEl>
                                              <p:pRg st="2" end="2"/>
                                            </p:txEl>
                                          </p:spTgt>
                                        </p:tgtEl>
                                        <p:attrNameLst>
                                          <p:attrName>r</p:attrName>
                                        </p:attrNameLst>
                                      </p:cBhvr>
                                    </p:animRot>
                                    <p:animRot by="-240000">
                                      <p:cBhvr>
                                        <p:cTn id="13" dur="200" fill="hold">
                                          <p:stCondLst>
                                            <p:cond delay="200"/>
                                          </p:stCondLst>
                                        </p:cTn>
                                        <p:tgtEl>
                                          <p:spTgt spid="11267">
                                            <p:txEl>
                                              <p:pRg st="2" end="2"/>
                                            </p:txEl>
                                          </p:spTgt>
                                        </p:tgtEl>
                                        <p:attrNameLst>
                                          <p:attrName>r</p:attrName>
                                        </p:attrNameLst>
                                      </p:cBhvr>
                                    </p:animRot>
                                    <p:animRot by="240000">
                                      <p:cBhvr>
                                        <p:cTn id="14" dur="200" fill="hold">
                                          <p:stCondLst>
                                            <p:cond delay="400"/>
                                          </p:stCondLst>
                                        </p:cTn>
                                        <p:tgtEl>
                                          <p:spTgt spid="11267">
                                            <p:txEl>
                                              <p:pRg st="2" end="2"/>
                                            </p:txEl>
                                          </p:spTgt>
                                        </p:tgtEl>
                                        <p:attrNameLst>
                                          <p:attrName>r</p:attrName>
                                        </p:attrNameLst>
                                      </p:cBhvr>
                                    </p:animRot>
                                    <p:animRot by="-240000">
                                      <p:cBhvr>
                                        <p:cTn id="15" dur="200" fill="hold">
                                          <p:stCondLst>
                                            <p:cond delay="600"/>
                                          </p:stCondLst>
                                        </p:cTn>
                                        <p:tgtEl>
                                          <p:spTgt spid="11267">
                                            <p:txEl>
                                              <p:pRg st="2" end="2"/>
                                            </p:txEl>
                                          </p:spTgt>
                                        </p:tgtEl>
                                        <p:attrNameLst>
                                          <p:attrName>r</p:attrName>
                                        </p:attrNameLst>
                                      </p:cBhvr>
                                    </p:animRot>
                                    <p:animRot by="120000">
                                      <p:cBhvr>
                                        <p:cTn id="16" dur="200" fill="hold">
                                          <p:stCondLst>
                                            <p:cond delay="800"/>
                                          </p:stCondLst>
                                        </p:cTn>
                                        <p:tgtEl>
                                          <p:spTgt spid="1126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458200" cy="6400800"/>
          </a:xfrm>
        </p:spPr>
        <p:txBody>
          <a:bodyPr/>
          <a:lstStyle/>
          <a:p>
            <a:pPr marL="36512" indent="0" algn="ctr">
              <a:buFont typeface="Wingdings 2" pitchFamily="18" charset="2"/>
              <a:buNone/>
              <a:defRPr/>
            </a:pPr>
            <a:r>
              <a:rPr lang="en-US" b="1" dirty="0"/>
              <a:t>Course of the </a:t>
            </a:r>
            <a:r>
              <a:rPr lang="en-US" b="1" dirty="0" err="1"/>
              <a:t>Agikuyu</a:t>
            </a:r>
            <a:r>
              <a:rPr lang="en-US" b="1" dirty="0"/>
              <a:t> Resistance</a:t>
            </a:r>
          </a:p>
          <a:p>
            <a:pPr>
              <a:buFont typeface="Wingdings" pitchFamily="2" charset="2"/>
              <a:buChar char="Ø"/>
              <a:defRPr/>
            </a:pPr>
            <a:r>
              <a:rPr lang="en-US" sz="2800" dirty="0">
                <a:latin typeface="Times New Roman" pitchFamily="18" charset="0"/>
                <a:cs typeface="Times New Roman" pitchFamily="18" charset="0"/>
              </a:rPr>
              <a:t>1890 </a:t>
            </a:r>
            <a:r>
              <a:rPr lang="en-US" sz="2800" dirty="0" err="1">
                <a:latin typeface="Times New Roman" pitchFamily="18" charset="0"/>
                <a:cs typeface="Times New Roman" pitchFamily="18" charset="0"/>
              </a:rPr>
              <a:t>Lugard</a:t>
            </a:r>
            <a:r>
              <a:rPr lang="en-US" sz="2800" dirty="0">
                <a:latin typeface="Times New Roman" pitchFamily="18" charset="0"/>
                <a:cs typeface="Times New Roman" pitchFamily="18" charset="0"/>
              </a:rPr>
              <a:t> built a fort at </a:t>
            </a:r>
            <a:r>
              <a:rPr lang="en-US" sz="2800" dirty="0" err="1">
                <a:latin typeface="Times New Roman" pitchFamily="18" charset="0"/>
                <a:cs typeface="Times New Roman" pitchFamily="18" charset="0"/>
              </a:rPr>
              <a:t>Dagoretti</a:t>
            </a:r>
            <a:r>
              <a:rPr lang="en-US" sz="2800" dirty="0">
                <a:latin typeface="Times New Roman" pitchFamily="18" charset="0"/>
                <a:cs typeface="Times New Roman" pitchFamily="18" charset="0"/>
              </a:rPr>
              <a:t>, he met </a:t>
            </a:r>
            <a:r>
              <a:rPr lang="en-US" sz="2800" dirty="0" err="1">
                <a:latin typeface="Times New Roman" pitchFamily="18" charset="0"/>
                <a:cs typeface="Times New Roman" pitchFamily="18" charset="0"/>
              </a:rPr>
              <a:t>Waiyaki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hinga</a:t>
            </a:r>
            <a:r>
              <a:rPr lang="en-US" sz="2800" dirty="0">
                <a:latin typeface="Times New Roman" pitchFamily="18" charset="0"/>
                <a:cs typeface="Times New Roman" pitchFamily="18" charset="0"/>
              </a:rPr>
              <a:t>, elder in charge of the area</a:t>
            </a:r>
          </a:p>
          <a:p>
            <a:pPr>
              <a:buFont typeface="Wingdings" pitchFamily="2" charset="2"/>
              <a:buChar char="Ø"/>
              <a:defRPr/>
            </a:pPr>
            <a:r>
              <a:rPr lang="en-US" sz="2800" dirty="0">
                <a:latin typeface="Times New Roman" pitchFamily="18" charset="0"/>
                <a:cs typeface="Times New Roman" pitchFamily="18" charset="0"/>
              </a:rPr>
              <a:t>Captain Wilson later took over as the new company official</a:t>
            </a:r>
          </a:p>
          <a:p>
            <a:pPr>
              <a:buFont typeface="Wingdings" pitchFamily="2" charset="2"/>
              <a:buChar char="Ø"/>
              <a:defRPr/>
            </a:pPr>
            <a:r>
              <a:rPr lang="en-US" sz="2800" dirty="0">
                <a:latin typeface="Times New Roman" pitchFamily="18" charset="0"/>
                <a:cs typeface="Times New Roman" pitchFamily="18" charset="0"/>
              </a:rPr>
              <a:t>He conflicted with </a:t>
            </a:r>
            <a:r>
              <a:rPr lang="en-US" sz="2800" dirty="0" err="1">
                <a:latin typeface="Times New Roman" pitchFamily="18" charset="0"/>
                <a:cs typeface="Times New Roman" pitchFamily="18" charset="0"/>
              </a:rPr>
              <a:t>Waiyaki</a:t>
            </a:r>
            <a:r>
              <a:rPr lang="en-US" sz="2800" dirty="0">
                <a:latin typeface="Times New Roman" pitchFamily="18" charset="0"/>
                <a:cs typeface="Times New Roman" pitchFamily="18" charset="0"/>
              </a:rPr>
              <a:t> because he refused to pay for food delivered to them and took cattle by force</a:t>
            </a:r>
          </a:p>
          <a:p>
            <a:pPr>
              <a:buFont typeface="Wingdings" pitchFamily="2" charset="2"/>
              <a:buChar char="Ø"/>
              <a:defRPr/>
            </a:pPr>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Agikuyu</a:t>
            </a:r>
            <a:r>
              <a:rPr lang="en-US" sz="2800" dirty="0">
                <a:latin typeface="Times New Roman" pitchFamily="18" charset="0"/>
                <a:cs typeface="Times New Roman" pitchFamily="18" charset="0"/>
              </a:rPr>
              <a:t> attacked </a:t>
            </a:r>
            <a:r>
              <a:rPr lang="en-US" sz="2800" dirty="0" err="1">
                <a:latin typeface="Times New Roman" pitchFamily="18" charset="0"/>
                <a:cs typeface="Times New Roman" pitchFamily="18" charset="0"/>
              </a:rPr>
              <a:t>Dagoretti</a:t>
            </a:r>
            <a:r>
              <a:rPr lang="en-US" sz="2800" dirty="0">
                <a:latin typeface="Times New Roman" pitchFamily="18" charset="0"/>
                <a:cs typeface="Times New Roman" pitchFamily="18" charset="0"/>
              </a:rPr>
              <a:t> Fort and burnt it</a:t>
            </a:r>
          </a:p>
          <a:p>
            <a:pPr>
              <a:buFont typeface="Wingdings" pitchFamily="2" charset="2"/>
              <a:buChar char="Ø"/>
              <a:defRPr/>
            </a:pPr>
            <a:r>
              <a:rPr lang="en-US" sz="2800" dirty="0">
                <a:latin typeface="Times New Roman" pitchFamily="18" charset="0"/>
                <a:cs typeface="Times New Roman" pitchFamily="18" charset="0"/>
              </a:rPr>
              <a:t>Francis Hall another company official built a new fort in Upper </a:t>
            </a:r>
            <a:r>
              <a:rPr lang="en-US" sz="2800" dirty="0" err="1">
                <a:latin typeface="Times New Roman" pitchFamily="18" charset="0"/>
                <a:cs typeface="Times New Roman" pitchFamily="18" charset="0"/>
              </a:rPr>
              <a:t>Kabete</a:t>
            </a:r>
            <a:r>
              <a:rPr lang="en-US" sz="2800" dirty="0">
                <a:latin typeface="Times New Roman" pitchFamily="18" charset="0"/>
                <a:cs typeface="Times New Roman" pitchFamily="18" charset="0"/>
              </a:rPr>
              <a:t> (Fort Smith)</a:t>
            </a:r>
          </a:p>
          <a:p>
            <a:pPr>
              <a:buFont typeface="Wingdings" pitchFamily="2" charset="2"/>
              <a:buChar char="Ø"/>
              <a:defRPr/>
            </a:pPr>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Agikuyu</a:t>
            </a:r>
            <a:r>
              <a:rPr lang="en-US" sz="2800" dirty="0">
                <a:latin typeface="Times New Roman" pitchFamily="18" charset="0"/>
                <a:cs typeface="Times New Roman" pitchFamily="18" charset="0"/>
              </a:rPr>
              <a:t> refused to supply food or volun­teer s porters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477000"/>
          </a:xfrm>
        </p:spPr>
        <p:txBody>
          <a:bodyPr/>
          <a:lstStyle/>
          <a:p>
            <a:pPr>
              <a:buFont typeface="Wingdings" pitchFamily="2" charset="2"/>
              <a:buChar char="Ø"/>
            </a:pPr>
            <a:r>
              <a:rPr lang="en-US" sz="2800">
                <a:latin typeface="Times New Roman" pitchFamily="18" charset="0"/>
                <a:cs typeface="Times New Roman" pitchFamily="18" charset="0"/>
              </a:rPr>
              <a:t>Waiyaki marched to Kabete (the new fort) and met the person in charge of the fort. He was arrested and sent to the coast, but died on the way</a:t>
            </a:r>
          </a:p>
          <a:p>
            <a:pPr>
              <a:buFont typeface="Wingdings" pitchFamily="2" charset="2"/>
              <a:buChar char="Ø"/>
            </a:pPr>
            <a:r>
              <a:rPr lang="en-US" sz="2800">
                <a:latin typeface="Times New Roman" pitchFamily="18" charset="0"/>
                <a:cs typeface="Times New Roman" pitchFamily="18" charset="0"/>
              </a:rPr>
              <a:t>1901 Richard Meinertzhagen succeeded Francis Hall</a:t>
            </a:r>
          </a:p>
          <a:p>
            <a:pPr>
              <a:buFont typeface="Wingdings" pitchFamily="2" charset="2"/>
              <a:buChar char="Ø"/>
            </a:pPr>
            <a:r>
              <a:rPr lang="en-US" sz="2800">
                <a:latin typeface="Times New Roman" pitchFamily="18" charset="0"/>
                <a:cs typeface="Times New Roman" pitchFamily="18" charset="0"/>
              </a:rPr>
              <a:t>1902 he attacked the Muruka section of Agikuyu at Kihumbini and killed about 200 warriors</a:t>
            </a:r>
          </a:p>
          <a:p>
            <a:pPr>
              <a:buFont typeface="Wingdings" pitchFamily="2" charset="2"/>
              <a:buChar char="Ø"/>
            </a:pPr>
            <a:r>
              <a:rPr lang="en-US" sz="2800">
                <a:latin typeface="Times New Roman" pitchFamily="18" charset="0"/>
                <a:cs typeface="Times New Roman" pitchFamily="18" charset="0"/>
              </a:rPr>
              <a:t>He also attacked Agikuyu of Tetu led by chief Gakere because they had earlier killed a whole Asian caravan on the slopes of Aberdares ranges. Chief Gakere was murdered</a:t>
            </a:r>
          </a:p>
          <a:p>
            <a:pPr>
              <a:buFont typeface="Wingdings" pitchFamily="2" charset="2"/>
              <a:buChar char="Ø"/>
            </a:pPr>
            <a:r>
              <a:rPr lang="en-US" sz="2800">
                <a:latin typeface="Times New Roman" pitchFamily="18" charset="0"/>
                <a:cs typeface="Times New Roman" pitchFamily="18" charset="0"/>
              </a:rPr>
              <a:t>1904 colonel Meinertzhagen attacked the Agikuyu of Iriaini, Mukurweini Nyeri for refusing to pay taxes. About 800 people died.</a:t>
            </a:r>
          </a:p>
          <a:p>
            <a:endParaRPr lang="en-US"/>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467600" cy="5592763"/>
          </a:xfrm>
        </p:spPr>
        <p:txBody>
          <a:bodyPr/>
          <a:lstStyle/>
          <a:p>
            <a:pPr marL="36512" indent="0" algn="ctr">
              <a:buFont typeface="Wingdings 2" pitchFamily="18" charset="2"/>
              <a:buNone/>
              <a:defRPr/>
            </a:pPr>
            <a:r>
              <a:rPr lang="en-US" b="1" dirty="0"/>
              <a:t>Results of the Resistance</a:t>
            </a:r>
          </a:p>
          <a:p>
            <a:pPr marL="550862" indent="-514350">
              <a:buFont typeface="+mj-lt"/>
              <a:buAutoNum type="arabicPeriod"/>
              <a:defRPr/>
            </a:pPr>
            <a:r>
              <a:rPr lang="en-US" dirty="0"/>
              <a:t>Loss of life</a:t>
            </a:r>
          </a:p>
          <a:p>
            <a:pPr marL="550862" indent="-514350">
              <a:buFont typeface="+mj-lt"/>
              <a:buAutoNum type="arabicPeriod"/>
              <a:defRPr/>
            </a:pPr>
            <a:r>
              <a:rPr lang="en-US" dirty="0"/>
              <a:t>Loss of independence</a:t>
            </a:r>
          </a:p>
          <a:p>
            <a:pPr marL="550862" indent="-514350">
              <a:buFont typeface="+mj-lt"/>
              <a:buAutoNum type="arabicPeriod"/>
              <a:defRPr/>
            </a:pPr>
            <a:r>
              <a:rPr lang="en-US" dirty="0"/>
              <a:t>The British were forced to move their base at Fort Smith to Fort Hall</a:t>
            </a:r>
          </a:p>
          <a:p>
            <a:pPr marL="550862" indent="-514350">
              <a:buFont typeface="+mj-lt"/>
              <a:buAutoNum type="arabicPeriod"/>
              <a:defRPr/>
            </a:pPr>
            <a:r>
              <a:rPr lang="en-US" dirty="0"/>
              <a:t>Destruction of property, farms, houses and cat­tle</a:t>
            </a:r>
          </a:p>
          <a:p>
            <a:pPr marL="550862" indent="-514350">
              <a:buFont typeface="+mj-lt"/>
              <a:buAutoNum type="arabicPeriod"/>
              <a:defRPr/>
            </a:pPr>
            <a:r>
              <a:rPr lang="en-US" dirty="0"/>
              <a:t>Hatred and animosity between collaborators and the ones who resisted.</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5668963"/>
          </a:xfrm>
        </p:spPr>
        <p:txBody>
          <a:bodyPr/>
          <a:lstStyle/>
          <a:p>
            <a:pPr marL="36512" indent="0" algn="ctr">
              <a:buFont typeface="Wingdings 2" pitchFamily="18" charset="2"/>
              <a:buNone/>
              <a:defRPr/>
            </a:pPr>
            <a:r>
              <a:rPr lang="en-US" b="1" dirty="0"/>
              <a:t>Collaboration of the </a:t>
            </a:r>
            <a:r>
              <a:rPr lang="en-US" b="1" dirty="0" err="1"/>
              <a:t>Agikuyu</a:t>
            </a:r>
            <a:endParaRPr lang="en-US" b="1" dirty="0"/>
          </a:p>
          <a:p>
            <a:pPr marL="36512" indent="0">
              <a:buFont typeface="Wingdings 2" pitchFamily="18" charset="2"/>
              <a:buNone/>
              <a:defRPr/>
            </a:pPr>
            <a:r>
              <a:rPr lang="en-US" b="1" dirty="0"/>
              <a:t>Reasons for Collaboration</a:t>
            </a:r>
          </a:p>
          <a:p>
            <a:pPr marL="550862" indent="-514350">
              <a:buFont typeface="+mj-lt"/>
              <a:buAutoNum type="arabicPeriod"/>
              <a:defRPr/>
            </a:pPr>
            <a:r>
              <a:rPr lang="en-US" dirty="0"/>
              <a:t>Some individuals wanted assistance to ascend to power</a:t>
            </a:r>
          </a:p>
          <a:p>
            <a:pPr marL="550862" indent="-514350">
              <a:buFont typeface="+mj-lt"/>
              <a:buAutoNum type="arabicPeriod"/>
              <a:defRPr/>
            </a:pPr>
            <a:r>
              <a:rPr lang="en-US" dirty="0"/>
              <a:t>Others wanted to retain their positions</a:t>
            </a:r>
          </a:p>
          <a:p>
            <a:pPr marL="550862" indent="-514350">
              <a:buFont typeface="+mj-lt"/>
              <a:buAutoNum type="arabicPeriod"/>
              <a:defRPr/>
            </a:pPr>
            <a:r>
              <a:rPr lang="en-US" dirty="0"/>
              <a:t>Some wanted protection from their local ene­mies e.g. </a:t>
            </a:r>
            <a:r>
              <a:rPr lang="en-US" dirty="0" err="1"/>
              <a:t>Karuri</a:t>
            </a:r>
            <a:r>
              <a:rPr lang="en-US" dirty="0"/>
              <a:t> </a:t>
            </a:r>
            <a:r>
              <a:rPr lang="en-US" dirty="0" err="1"/>
              <a:t>wa</a:t>
            </a:r>
            <a:r>
              <a:rPr lang="en-US" dirty="0"/>
              <a:t> </a:t>
            </a:r>
            <a:r>
              <a:rPr lang="en-US" dirty="0" err="1"/>
              <a:t>Gakure</a:t>
            </a:r>
            <a:r>
              <a:rPr lang="en-US" dirty="0"/>
              <a:t> of Fort Hall</a:t>
            </a:r>
          </a:p>
          <a:p>
            <a:pPr marL="550862" indent="-514350">
              <a:buFont typeface="+mj-lt"/>
              <a:buAutoNum type="arabicPeriod"/>
              <a:defRPr/>
            </a:pPr>
            <a:r>
              <a:rPr lang="en-US" dirty="0"/>
              <a:t>For material wealth/benefit</a:t>
            </a:r>
          </a:p>
          <a:p>
            <a:pPr marL="550862" indent="-514350">
              <a:buFont typeface="+mj-lt"/>
              <a:buAutoNum type="arabicPeriod"/>
              <a:defRPr/>
            </a:pPr>
            <a:r>
              <a:rPr lang="en-US" dirty="0"/>
              <a:t>For prestige.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9067800" cy="6400800"/>
          </a:xfrm>
        </p:spPr>
        <p:txBody>
          <a:bodyPr/>
          <a:lstStyle/>
          <a:p>
            <a:pPr marL="36512" indent="0" algn="ctr">
              <a:buFont typeface="Wingdings 2" pitchFamily="18" charset="2"/>
              <a:buNone/>
              <a:defRPr/>
            </a:pPr>
            <a:r>
              <a:rPr lang="en-US" b="1" dirty="0"/>
              <a:t>Course of the Collaboration</a:t>
            </a:r>
          </a:p>
          <a:p>
            <a:pPr>
              <a:buFont typeface="Wingdings" pitchFamily="2" charset="2"/>
              <a:buChar char="Ø"/>
              <a:defRPr/>
            </a:pPr>
            <a:r>
              <a:rPr lang="en-US" sz="2800" dirty="0" err="1">
                <a:latin typeface="Times New Roman" pitchFamily="18" charset="0"/>
                <a:cs typeface="Times New Roman" pitchFamily="18" charset="0"/>
              </a:rPr>
              <a:t>Lugard</a:t>
            </a:r>
            <a:r>
              <a:rPr lang="en-US" sz="2800" dirty="0">
                <a:latin typeface="Times New Roman" pitchFamily="18" charset="0"/>
                <a:cs typeface="Times New Roman" pitchFamily="18" charset="0"/>
              </a:rPr>
              <a:t> a friend of </a:t>
            </a:r>
            <a:r>
              <a:rPr lang="en-US" sz="2800" dirty="0" err="1">
                <a:latin typeface="Times New Roman" pitchFamily="18" charset="0"/>
                <a:cs typeface="Times New Roman" pitchFamily="18" charset="0"/>
              </a:rPr>
              <a:t>Waiyaki</a:t>
            </a:r>
            <a:r>
              <a:rPr lang="en-US" sz="2800" dirty="0">
                <a:latin typeface="Times New Roman" pitchFamily="18" charset="0"/>
                <a:cs typeface="Times New Roman" pitchFamily="18" charset="0"/>
              </a:rPr>
              <a:t> built a fort at </a:t>
            </a:r>
            <a:r>
              <a:rPr lang="en-US" sz="2800" dirty="0" err="1">
                <a:latin typeface="Times New Roman" pitchFamily="18" charset="0"/>
                <a:cs typeface="Times New Roman" pitchFamily="18" charset="0"/>
              </a:rPr>
              <a:t>Dagoretti</a:t>
            </a:r>
            <a:r>
              <a:rPr lang="en-US" sz="2800" dirty="0">
                <a:latin typeface="Times New Roman" pitchFamily="18" charset="0"/>
                <a:cs typeface="Times New Roman" pitchFamily="18" charset="0"/>
              </a:rPr>
              <a:t> in 1890</a:t>
            </a:r>
          </a:p>
          <a:p>
            <a:pPr>
              <a:buFont typeface="Wingdings" pitchFamily="2" charset="2"/>
              <a:buChar char="Ø"/>
              <a:defRPr/>
            </a:pPr>
            <a:r>
              <a:rPr lang="en-US" sz="2800" dirty="0" err="1">
                <a:latin typeface="Times New Roman" pitchFamily="18" charset="0"/>
                <a:cs typeface="Times New Roman" pitchFamily="18" charset="0"/>
              </a:rPr>
              <a:t>Waiyaki</a:t>
            </a:r>
            <a:r>
              <a:rPr lang="en-US" sz="2800" dirty="0">
                <a:latin typeface="Times New Roman" pitchFamily="18" charset="0"/>
                <a:cs typeface="Times New Roman" pitchFamily="18" charset="0"/>
              </a:rPr>
              <a:t> agreed to sell foodstuffs to the British</a:t>
            </a:r>
          </a:p>
          <a:p>
            <a:pPr>
              <a:buFont typeface="Wingdings" pitchFamily="2" charset="2"/>
              <a:buChar char="Ø"/>
              <a:defRPr/>
            </a:pPr>
            <a:r>
              <a:rPr lang="en-US" sz="2800" dirty="0" err="1">
                <a:latin typeface="Times New Roman" pitchFamily="18" charset="0"/>
                <a:cs typeface="Times New Roman" pitchFamily="18" charset="0"/>
              </a:rPr>
              <a:t>Kinyanjui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Gathirimu</a:t>
            </a:r>
            <a:r>
              <a:rPr lang="en-US" sz="2800" dirty="0">
                <a:latin typeface="Times New Roman" pitchFamily="18" charset="0"/>
                <a:cs typeface="Times New Roman" pitchFamily="18" charset="0"/>
              </a:rPr>
              <a:t> sold land in Southern </a:t>
            </a:r>
            <a:r>
              <a:rPr lang="en-US" sz="2800" dirty="0" err="1">
                <a:latin typeface="Times New Roman" pitchFamily="18" charset="0"/>
                <a:cs typeface="Times New Roman" pitchFamily="18" charset="0"/>
              </a:rPr>
              <a:t>Kiambu</a:t>
            </a:r>
            <a:r>
              <a:rPr lang="en-US" sz="2800" dirty="0">
                <a:latin typeface="Times New Roman" pitchFamily="18" charset="0"/>
                <a:cs typeface="Times New Roman" pitchFamily="18" charset="0"/>
              </a:rPr>
              <a:t> to the first settlers in 1902</a:t>
            </a:r>
          </a:p>
          <a:p>
            <a:pPr>
              <a:buFont typeface="Wingdings" pitchFamily="2" charset="2"/>
              <a:buChar char="Ø"/>
              <a:defRPr/>
            </a:pPr>
            <a:r>
              <a:rPr lang="en-US" sz="2800" dirty="0">
                <a:latin typeface="Times New Roman" pitchFamily="18" charset="0"/>
                <a:cs typeface="Times New Roman" pitchFamily="18" charset="0"/>
              </a:rPr>
              <a:t>He was appointed headman of </a:t>
            </a:r>
            <a:r>
              <a:rPr lang="en-US" sz="2800" dirty="0" err="1">
                <a:latin typeface="Times New Roman" pitchFamily="18" charset="0"/>
                <a:cs typeface="Times New Roman" pitchFamily="18" charset="0"/>
              </a:rPr>
              <a:t>Dagoretti</a:t>
            </a:r>
            <a:r>
              <a:rPr lang="en-US" sz="2800" dirty="0">
                <a:latin typeface="Times New Roman" pitchFamily="18" charset="0"/>
                <a:cs typeface="Times New Roman" pitchFamily="18" charset="0"/>
              </a:rPr>
              <a:t>, then chief and finally the paramount chief of </a:t>
            </a:r>
            <a:r>
              <a:rPr lang="en-US" sz="2800" dirty="0" err="1">
                <a:latin typeface="Times New Roman" pitchFamily="18" charset="0"/>
                <a:cs typeface="Times New Roman" pitchFamily="18" charset="0"/>
              </a:rPr>
              <a:t>Agikuyu</a:t>
            </a:r>
            <a:endParaRPr lang="en-US" sz="2800" dirty="0">
              <a:latin typeface="Times New Roman" pitchFamily="18" charset="0"/>
              <a:cs typeface="Times New Roman" pitchFamily="18" charset="0"/>
            </a:endParaRPr>
          </a:p>
          <a:p>
            <a:pPr>
              <a:buFont typeface="Wingdings" pitchFamily="2" charset="2"/>
              <a:buChar char="Ø"/>
              <a:defRPr/>
            </a:pPr>
            <a:r>
              <a:rPr lang="en-US" sz="2800" dirty="0">
                <a:latin typeface="Times New Roman" pitchFamily="18" charset="0"/>
                <a:cs typeface="Times New Roman" pitchFamily="18" charset="0"/>
              </a:rPr>
              <a:t>John </a:t>
            </a:r>
            <a:r>
              <a:rPr lang="en-US" sz="2800" dirty="0" err="1">
                <a:latin typeface="Times New Roman" pitchFamily="18" charset="0"/>
                <a:cs typeface="Times New Roman" pitchFamily="18" charset="0"/>
              </a:rPr>
              <a:t>Boyes</a:t>
            </a:r>
            <a:r>
              <a:rPr lang="en-US" sz="2800" dirty="0">
                <a:latin typeface="Times New Roman" pitchFamily="18" charset="0"/>
                <a:cs typeface="Times New Roman" pitchFamily="18" charset="0"/>
              </a:rPr>
              <a:t> (a trader) forged alliances with </a:t>
            </a:r>
            <a:r>
              <a:rPr lang="en-US" sz="2800" dirty="0" err="1">
                <a:latin typeface="Times New Roman" pitchFamily="18" charset="0"/>
                <a:cs typeface="Times New Roman" pitchFamily="18" charset="0"/>
              </a:rPr>
              <a:t>Karuri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Gakure</a:t>
            </a:r>
            <a:r>
              <a:rPr lang="en-US" sz="2800" dirty="0">
                <a:latin typeface="Times New Roman" pitchFamily="18" charset="0"/>
                <a:cs typeface="Times New Roman" pitchFamily="18" charset="0"/>
              </a:rPr>
              <a:t> of </a:t>
            </a:r>
            <a:r>
              <a:rPr lang="en-US" sz="2800" dirty="0" err="1">
                <a:latin typeface="Times New Roman" pitchFamily="18" charset="0"/>
                <a:cs typeface="Times New Roman" pitchFamily="18" charset="0"/>
              </a:rPr>
              <a:t>Murang'a</a:t>
            </a:r>
            <a:endParaRPr lang="en-US" sz="2800" dirty="0">
              <a:latin typeface="Times New Roman" pitchFamily="18" charset="0"/>
              <a:cs typeface="Times New Roman" pitchFamily="18" charset="0"/>
            </a:endParaRPr>
          </a:p>
          <a:p>
            <a:pPr>
              <a:buFont typeface="Wingdings" pitchFamily="2" charset="2"/>
              <a:buChar char="Ø"/>
              <a:defRPr/>
            </a:pPr>
            <a:r>
              <a:rPr lang="en-US" sz="2800" dirty="0" err="1">
                <a:latin typeface="Times New Roman" pitchFamily="18" charset="0"/>
                <a:cs typeface="Times New Roman" pitchFamily="18" charset="0"/>
              </a:rPr>
              <a:t>Wang'ombe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wa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Ihura</a:t>
            </a:r>
            <a:r>
              <a:rPr lang="en-US" sz="2800" dirty="0">
                <a:latin typeface="Times New Roman" pitchFamily="18" charset="0"/>
                <a:cs typeface="Times New Roman" pitchFamily="18" charset="0"/>
              </a:rPr>
              <a:t> of </a:t>
            </a:r>
            <a:r>
              <a:rPr lang="en-US" sz="2800" dirty="0" err="1">
                <a:latin typeface="Times New Roman" pitchFamily="18" charset="0"/>
                <a:cs typeface="Times New Roman" pitchFamily="18" charset="0"/>
              </a:rPr>
              <a:t>Nyeri</a:t>
            </a:r>
            <a:r>
              <a:rPr lang="en-US" sz="2800" dirty="0">
                <a:latin typeface="Times New Roman" pitchFamily="18" charset="0"/>
                <a:cs typeface="Times New Roman" pitchFamily="18" charset="0"/>
              </a:rPr>
              <a:t> also collabo­rated and helped British to take over land</a:t>
            </a:r>
          </a:p>
          <a:p>
            <a:pPr>
              <a:buFont typeface="Wingdings" pitchFamily="2" charset="2"/>
              <a:buChar char="Ø"/>
              <a:defRPr/>
            </a:pPr>
            <a:r>
              <a:rPr lang="en-US" sz="2800" dirty="0">
                <a:latin typeface="Times New Roman" pitchFamily="18" charset="0"/>
                <a:cs typeface="Times New Roman" pitchFamily="18" charset="0"/>
              </a:rPr>
              <a:t>He provided </a:t>
            </a:r>
            <a:r>
              <a:rPr lang="en-US" sz="2800" dirty="0" err="1">
                <a:latin typeface="Times New Roman" pitchFamily="18" charset="0"/>
                <a:cs typeface="Times New Roman" pitchFamily="18" charset="0"/>
              </a:rPr>
              <a:t>Boyes</a:t>
            </a:r>
            <a:r>
              <a:rPr lang="en-US" sz="2800" dirty="0">
                <a:latin typeface="Times New Roman" pitchFamily="18" charset="0"/>
                <a:cs typeface="Times New Roman" pitchFamily="18" charset="0"/>
              </a:rPr>
              <a:t> with warriors and land where they built </a:t>
            </a:r>
            <a:r>
              <a:rPr lang="en-US" sz="2800" dirty="0" err="1">
                <a:latin typeface="Times New Roman" pitchFamily="18" charset="0"/>
                <a:cs typeface="Times New Roman" pitchFamily="18" charset="0"/>
              </a:rPr>
              <a:t>Nyeri</a:t>
            </a:r>
            <a:r>
              <a:rPr lang="en-US" sz="2800" dirty="0">
                <a:latin typeface="Times New Roman" pitchFamily="18" charset="0"/>
                <a:cs typeface="Times New Roman" pitchFamily="18" charset="0"/>
              </a:rPr>
              <a:t> town and Fort Hall (</a:t>
            </a:r>
            <a:r>
              <a:rPr lang="en-US" sz="2800" dirty="0" err="1">
                <a:latin typeface="Times New Roman" pitchFamily="18" charset="0"/>
                <a:cs typeface="Times New Roman" pitchFamily="18" charset="0"/>
              </a:rPr>
              <a:t>Murang'a</a:t>
            </a:r>
            <a:r>
              <a:rPr lang="en-US" sz="2800" dirty="0">
                <a:latin typeface="Times New Roman" pitchFamily="18" charset="0"/>
                <a:cs typeface="Times New Roman" pitchFamily="18" charset="0"/>
              </a:rPr>
              <a: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5973763"/>
          </a:xfrm>
        </p:spPr>
        <p:txBody>
          <a:bodyPr/>
          <a:lstStyle/>
          <a:p>
            <a:pPr marL="36512" indent="0" algn="ctr">
              <a:buFont typeface="Wingdings 2" pitchFamily="18" charset="2"/>
              <a:buNone/>
              <a:defRPr/>
            </a:pPr>
            <a:r>
              <a:rPr lang="en-US" b="1" dirty="0"/>
              <a:t>Results</a:t>
            </a:r>
          </a:p>
          <a:p>
            <a:pPr marL="550862" indent="-514350">
              <a:buFont typeface="+mj-lt"/>
              <a:buAutoNum type="arabicPeriod"/>
              <a:defRPr/>
            </a:pPr>
            <a:r>
              <a:rPr lang="en-US" sz="2800" dirty="0">
                <a:latin typeface="Times New Roman" pitchFamily="18" charset="0"/>
                <a:cs typeface="Times New Roman" pitchFamily="18" charset="0"/>
              </a:rPr>
              <a:t>Loss of land</a:t>
            </a:r>
          </a:p>
          <a:p>
            <a:pPr marL="550862" indent="-514350">
              <a:buFont typeface="+mj-lt"/>
              <a:buAutoNum type="arabicPeriod"/>
              <a:defRPr/>
            </a:pPr>
            <a:r>
              <a:rPr lang="en-US" sz="2800" dirty="0">
                <a:latin typeface="Times New Roman" pitchFamily="18" charset="0"/>
                <a:cs typeface="Times New Roman" pitchFamily="18" charset="0"/>
              </a:rPr>
              <a:t>Social stratification i.e. the wealthy and squat­ters or the poor</a:t>
            </a:r>
          </a:p>
          <a:p>
            <a:pPr marL="550862" indent="-514350">
              <a:buFont typeface="+mj-lt"/>
              <a:buAutoNum type="arabicPeriod"/>
              <a:defRPr/>
            </a:pPr>
            <a:r>
              <a:rPr lang="en-US" sz="2800" dirty="0">
                <a:latin typeface="Times New Roman" pitchFamily="18" charset="0"/>
                <a:cs typeface="Times New Roman" pitchFamily="18" charset="0"/>
              </a:rPr>
              <a:t>Widespread poverty due to land alienation</a:t>
            </a:r>
          </a:p>
          <a:p>
            <a:pPr marL="550862" indent="-514350">
              <a:buFont typeface="+mj-lt"/>
              <a:buAutoNum type="arabicPeriod"/>
              <a:defRPr/>
            </a:pPr>
            <a:r>
              <a:rPr lang="en-US" sz="2800" dirty="0" err="1">
                <a:latin typeface="Times New Roman" pitchFamily="18" charset="0"/>
                <a:cs typeface="Times New Roman" pitchFamily="18" charset="0"/>
              </a:rPr>
              <a:t>Enemity</a:t>
            </a:r>
            <a:r>
              <a:rPr lang="en-US" sz="2800" dirty="0">
                <a:latin typeface="Times New Roman" pitchFamily="18" charset="0"/>
                <a:cs typeface="Times New Roman" pitchFamily="18" charset="0"/>
              </a:rPr>
              <a:t> between loyalists and the resistors</a:t>
            </a:r>
          </a:p>
          <a:p>
            <a:pPr marL="550862" indent="-514350">
              <a:buFont typeface="+mj-lt"/>
              <a:buAutoNum type="arabicPeriod"/>
              <a:defRPr/>
            </a:pPr>
            <a:r>
              <a:rPr lang="en-US" sz="2800" dirty="0">
                <a:latin typeface="Times New Roman" pitchFamily="18" charset="0"/>
                <a:cs typeface="Times New Roman" pitchFamily="18" charset="0"/>
              </a:rPr>
              <a:t>Some leaders rose to prominence because of collaboration</a:t>
            </a:r>
          </a:p>
          <a:p>
            <a:pPr marL="550862" indent="-514350">
              <a:buFont typeface="+mj-lt"/>
              <a:buAutoNum type="arabicPeriod"/>
              <a:defRPr/>
            </a:pPr>
            <a:r>
              <a:rPr lang="en-US" sz="2800" dirty="0">
                <a:latin typeface="Times New Roman" pitchFamily="18" charset="0"/>
                <a:cs typeface="Times New Roman" pitchFamily="18" charset="0"/>
              </a:rPr>
              <a:t>Collaborators received western education and converted to Christianity</a:t>
            </a:r>
          </a:p>
          <a:p>
            <a:pPr marL="550862" indent="-514350">
              <a:buFont typeface="+mj-lt"/>
              <a:buAutoNum type="arabicPeriod"/>
              <a:defRPr/>
            </a:pPr>
            <a:r>
              <a:rPr lang="en-US" sz="2800" dirty="0">
                <a:latin typeface="Times New Roman" pitchFamily="18" charset="0"/>
                <a:cs typeface="Times New Roman" pitchFamily="18" charset="0"/>
              </a:rPr>
              <a:t>Emergence of agents of British rule in Central Kenya e.g. headmen</a:t>
            </a:r>
          </a:p>
          <a:p>
            <a:pPr marL="550862" indent="-514350">
              <a:buFont typeface="+mj-lt"/>
              <a:buAutoNum type="arabicPeriod"/>
              <a:defRPr/>
            </a:pPr>
            <a:r>
              <a:rPr lang="en-US" sz="2800" dirty="0">
                <a:latin typeface="Times New Roman" pitchFamily="18" charset="0"/>
                <a:cs typeface="Times New Roman" pitchFamily="18" charset="0"/>
              </a:rPr>
              <a:t>Loss of independence.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467600" cy="5668963"/>
          </a:xfrm>
        </p:spPr>
        <p:txBody>
          <a:bodyPr/>
          <a:lstStyle/>
          <a:p>
            <a:pPr marL="36512" indent="0" algn="ctr">
              <a:buFont typeface="Wingdings 2" pitchFamily="18" charset="2"/>
              <a:buNone/>
              <a:defRPr/>
            </a:pPr>
            <a:r>
              <a:rPr lang="en-US" b="1" dirty="0"/>
              <a:t>The </a:t>
            </a:r>
            <a:r>
              <a:rPr lang="en-US" b="1" dirty="0" err="1"/>
              <a:t>Luo</a:t>
            </a:r>
            <a:endParaRPr lang="en-US" b="1" dirty="0"/>
          </a:p>
          <a:p>
            <a:pPr marL="36512" indent="0">
              <a:buFont typeface="Wingdings 2" pitchFamily="18" charset="2"/>
              <a:buNone/>
              <a:defRPr/>
            </a:pPr>
            <a:r>
              <a:rPr lang="en-US" b="1" dirty="0"/>
              <a:t>Resistance</a:t>
            </a:r>
          </a:p>
          <a:p>
            <a:pPr marL="36512" indent="0">
              <a:buFont typeface="Wingdings 2" pitchFamily="18" charset="2"/>
              <a:buNone/>
              <a:defRPr/>
            </a:pPr>
            <a:r>
              <a:rPr lang="en-US" dirty="0"/>
              <a:t>Those who resisted included the </a:t>
            </a:r>
            <a:r>
              <a:rPr lang="en-US" dirty="0" err="1"/>
              <a:t>Luo</a:t>
            </a:r>
            <a:r>
              <a:rPr lang="en-US" dirty="0"/>
              <a:t> of:-</a:t>
            </a:r>
          </a:p>
          <a:p>
            <a:pPr marL="1620837" lvl="4" indent="-514350">
              <a:buFont typeface="+mj-lt"/>
              <a:buAutoNum type="alphaLcPeriod"/>
              <a:defRPr/>
            </a:pPr>
            <a:r>
              <a:rPr lang="en-US" sz="3200" dirty="0" err="1"/>
              <a:t>Sakwa</a:t>
            </a:r>
            <a:r>
              <a:rPr lang="en-US" sz="3200" dirty="0"/>
              <a:t>	</a:t>
            </a:r>
          </a:p>
          <a:p>
            <a:pPr marL="1620837" lvl="4" indent="-514350">
              <a:buFont typeface="+mj-lt"/>
              <a:buAutoNum type="alphaLcPeriod"/>
              <a:defRPr/>
            </a:pPr>
            <a:r>
              <a:rPr lang="en-US" sz="3200" dirty="0" err="1"/>
              <a:t>Seme</a:t>
            </a:r>
            <a:r>
              <a:rPr lang="en-US" sz="3200" dirty="0"/>
              <a:t>	</a:t>
            </a:r>
          </a:p>
          <a:p>
            <a:pPr marL="1620837" lvl="4" indent="-514350">
              <a:buFont typeface="+mj-lt"/>
              <a:buAutoNum type="alphaLcPeriod"/>
              <a:defRPr/>
            </a:pPr>
            <a:r>
              <a:rPr lang="en-US" sz="3200" dirty="0" err="1"/>
              <a:t>Uyoma</a:t>
            </a:r>
            <a:endParaRPr lang="en-US" sz="3200" dirty="0"/>
          </a:p>
          <a:p>
            <a:pPr marL="1620837" lvl="4" indent="-514350">
              <a:buFont typeface="+mj-lt"/>
              <a:buAutoNum type="alphaLcPeriod"/>
              <a:defRPr/>
            </a:pPr>
            <a:r>
              <a:rPr lang="en-US" sz="3200" dirty="0" err="1"/>
              <a:t>Ugenya</a:t>
            </a:r>
            <a:r>
              <a:rPr lang="en-US" sz="3200" dirty="0"/>
              <a:t>	</a:t>
            </a:r>
          </a:p>
          <a:p>
            <a:pPr marL="1620837" lvl="4" indent="-514350">
              <a:buFont typeface="+mj-lt"/>
              <a:buAutoNum type="alphaLcPeriod"/>
              <a:defRPr/>
            </a:pPr>
            <a:r>
              <a:rPr lang="en-US" sz="3200" dirty="0"/>
              <a:t> Kisumu      </a:t>
            </a:r>
          </a:p>
          <a:p>
            <a:pPr marL="1620837" lvl="4" indent="-514350">
              <a:buFont typeface="+mj-lt"/>
              <a:buAutoNum type="alphaLcPeriod"/>
              <a:defRPr/>
            </a:pPr>
            <a:r>
              <a:rPr lang="en-US" sz="3200" dirty="0"/>
              <a:t> </a:t>
            </a:r>
            <a:r>
              <a:rPr lang="en-US" sz="3200" dirty="0" err="1"/>
              <a:t>Kalungu</a:t>
            </a:r>
            <a:endParaRPr lang="en-US" sz="3200" dirty="0"/>
          </a:p>
          <a:p>
            <a:pPr marL="1620837" lvl="4" indent="-514350">
              <a:buFont typeface="+mj-lt"/>
              <a:buAutoNum type="alphaLcPeriod"/>
              <a:defRPr/>
            </a:pPr>
            <a:r>
              <a:rPr lang="en-US" sz="3200" dirty="0" err="1"/>
              <a:t>Alego</a:t>
            </a:r>
            <a:r>
              <a:rPr lang="en-US" sz="3200" dirty="0"/>
              <a:t>.</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8" end="8"/>
                                            </p:txEl>
                                          </p:spTgt>
                                        </p:tgtEl>
                                        <p:attrNameLst>
                                          <p:attrName>style.visibility</p:attrName>
                                        </p:attrNameLst>
                                      </p:cBhvr>
                                      <p:to>
                                        <p:strVal val="visible"/>
                                      </p:to>
                                    </p:set>
                                    <p:animEffect transition="in" filter="wipe(down)">
                                      <p:cBhvr>
                                        <p:cTn id="135" dur="580">
                                          <p:stCondLst>
                                            <p:cond delay="0"/>
                                          </p:stCondLst>
                                        </p:cTn>
                                        <p:tgtEl>
                                          <p:spTgt spid="3">
                                            <p:txEl>
                                              <p:pRg st="8" end="8"/>
                                            </p:txEl>
                                          </p:spTgt>
                                        </p:tgtEl>
                                      </p:cBhvr>
                                    </p:animEffect>
                                    <p:anim calcmode="lin" valueType="num">
                                      <p:cBhvr>
                                        <p:cTn id="13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8" end="8"/>
                                            </p:txEl>
                                          </p:spTgt>
                                        </p:tgtEl>
                                      </p:cBhvr>
                                      <p:to x="100000" y="60000"/>
                                    </p:animScale>
                                    <p:animScale>
                                      <p:cBhvr>
                                        <p:cTn id="142" dur="166" decel="50000">
                                          <p:stCondLst>
                                            <p:cond delay="676"/>
                                          </p:stCondLst>
                                        </p:cTn>
                                        <p:tgtEl>
                                          <p:spTgt spid="3">
                                            <p:txEl>
                                              <p:pRg st="8" end="8"/>
                                            </p:txEl>
                                          </p:spTgt>
                                        </p:tgtEl>
                                      </p:cBhvr>
                                      <p:to x="100000" y="100000"/>
                                    </p:animScale>
                                    <p:animScale>
                                      <p:cBhvr>
                                        <p:cTn id="143" dur="26">
                                          <p:stCondLst>
                                            <p:cond delay="1312"/>
                                          </p:stCondLst>
                                        </p:cTn>
                                        <p:tgtEl>
                                          <p:spTgt spid="3">
                                            <p:txEl>
                                              <p:pRg st="8" end="8"/>
                                            </p:txEl>
                                          </p:spTgt>
                                        </p:tgtEl>
                                      </p:cBhvr>
                                      <p:to x="100000" y="80000"/>
                                    </p:animScale>
                                    <p:animScale>
                                      <p:cBhvr>
                                        <p:cTn id="144" dur="166" decel="50000">
                                          <p:stCondLst>
                                            <p:cond delay="1338"/>
                                          </p:stCondLst>
                                        </p:cTn>
                                        <p:tgtEl>
                                          <p:spTgt spid="3">
                                            <p:txEl>
                                              <p:pRg st="8" end="8"/>
                                            </p:txEl>
                                          </p:spTgt>
                                        </p:tgtEl>
                                      </p:cBhvr>
                                      <p:to x="100000" y="100000"/>
                                    </p:animScale>
                                    <p:animScale>
                                      <p:cBhvr>
                                        <p:cTn id="145" dur="26">
                                          <p:stCondLst>
                                            <p:cond delay="1642"/>
                                          </p:stCondLst>
                                        </p:cTn>
                                        <p:tgtEl>
                                          <p:spTgt spid="3">
                                            <p:txEl>
                                              <p:pRg st="8" end="8"/>
                                            </p:txEl>
                                          </p:spTgt>
                                        </p:tgtEl>
                                      </p:cBhvr>
                                      <p:to x="100000" y="90000"/>
                                    </p:animScale>
                                    <p:animScale>
                                      <p:cBhvr>
                                        <p:cTn id="146" dur="166" decel="50000">
                                          <p:stCondLst>
                                            <p:cond delay="1668"/>
                                          </p:stCondLst>
                                        </p:cTn>
                                        <p:tgtEl>
                                          <p:spTgt spid="3">
                                            <p:txEl>
                                              <p:pRg st="8" end="8"/>
                                            </p:txEl>
                                          </p:spTgt>
                                        </p:tgtEl>
                                      </p:cBhvr>
                                      <p:to x="100000" y="100000"/>
                                    </p:animScale>
                                    <p:animScale>
                                      <p:cBhvr>
                                        <p:cTn id="147" dur="26">
                                          <p:stCondLst>
                                            <p:cond delay="1808"/>
                                          </p:stCondLst>
                                        </p:cTn>
                                        <p:tgtEl>
                                          <p:spTgt spid="3">
                                            <p:txEl>
                                              <p:pRg st="8" end="8"/>
                                            </p:txEl>
                                          </p:spTgt>
                                        </p:tgtEl>
                                      </p:cBhvr>
                                      <p:to x="100000" y="95000"/>
                                    </p:animScale>
                                    <p:animScale>
                                      <p:cBhvr>
                                        <p:cTn id="148" dur="166" decel="50000">
                                          <p:stCondLst>
                                            <p:cond delay="1834"/>
                                          </p:stCondLst>
                                        </p:cTn>
                                        <p:tgtEl>
                                          <p:spTgt spid="3">
                                            <p:txEl>
                                              <p:pRg st="8" end="8"/>
                                            </p:txEl>
                                          </p:spTgt>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3">
                                            <p:txEl>
                                              <p:pRg st="9" end="9"/>
                                            </p:txEl>
                                          </p:spTgt>
                                        </p:tgtEl>
                                        <p:attrNameLst>
                                          <p:attrName>style.visibility</p:attrName>
                                        </p:attrNameLst>
                                      </p:cBhvr>
                                      <p:to>
                                        <p:strVal val="visible"/>
                                      </p:to>
                                    </p:set>
                                    <p:animEffect transition="in" filter="wipe(down)">
                                      <p:cBhvr>
                                        <p:cTn id="151" dur="580">
                                          <p:stCondLst>
                                            <p:cond delay="0"/>
                                          </p:stCondLst>
                                        </p:cTn>
                                        <p:tgtEl>
                                          <p:spTgt spid="3">
                                            <p:txEl>
                                              <p:pRg st="9" end="9"/>
                                            </p:txEl>
                                          </p:spTgt>
                                        </p:tgtEl>
                                      </p:cBhvr>
                                    </p:animEffect>
                                    <p:anim calcmode="lin" valueType="num">
                                      <p:cBhvr>
                                        <p:cTn id="152"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9" end="9"/>
                                            </p:txEl>
                                          </p:spTgt>
                                        </p:tgtEl>
                                      </p:cBhvr>
                                      <p:to x="100000" y="60000"/>
                                    </p:animScale>
                                    <p:animScale>
                                      <p:cBhvr>
                                        <p:cTn id="158" dur="166" decel="50000">
                                          <p:stCondLst>
                                            <p:cond delay="676"/>
                                          </p:stCondLst>
                                        </p:cTn>
                                        <p:tgtEl>
                                          <p:spTgt spid="3">
                                            <p:txEl>
                                              <p:pRg st="9" end="9"/>
                                            </p:txEl>
                                          </p:spTgt>
                                        </p:tgtEl>
                                      </p:cBhvr>
                                      <p:to x="100000" y="100000"/>
                                    </p:animScale>
                                    <p:animScale>
                                      <p:cBhvr>
                                        <p:cTn id="159" dur="26">
                                          <p:stCondLst>
                                            <p:cond delay="1312"/>
                                          </p:stCondLst>
                                        </p:cTn>
                                        <p:tgtEl>
                                          <p:spTgt spid="3">
                                            <p:txEl>
                                              <p:pRg st="9" end="9"/>
                                            </p:txEl>
                                          </p:spTgt>
                                        </p:tgtEl>
                                      </p:cBhvr>
                                      <p:to x="100000" y="80000"/>
                                    </p:animScale>
                                    <p:animScale>
                                      <p:cBhvr>
                                        <p:cTn id="160" dur="166" decel="50000">
                                          <p:stCondLst>
                                            <p:cond delay="1338"/>
                                          </p:stCondLst>
                                        </p:cTn>
                                        <p:tgtEl>
                                          <p:spTgt spid="3">
                                            <p:txEl>
                                              <p:pRg st="9" end="9"/>
                                            </p:txEl>
                                          </p:spTgt>
                                        </p:tgtEl>
                                      </p:cBhvr>
                                      <p:to x="100000" y="100000"/>
                                    </p:animScale>
                                    <p:animScale>
                                      <p:cBhvr>
                                        <p:cTn id="161" dur="26">
                                          <p:stCondLst>
                                            <p:cond delay="1642"/>
                                          </p:stCondLst>
                                        </p:cTn>
                                        <p:tgtEl>
                                          <p:spTgt spid="3">
                                            <p:txEl>
                                              <p:pRg st="9" end="9"/>
                                            </p:txEl>
                                          </p:spTgt>
                                        </p:tgtEl>
                                      </p:cBhvr>
                                      <p:to x="100000" y="90000"/>
                                    </p:animScale>
                                    <p:animScale>
                                      <p:cBhvr>
                                        <p:cTn id="162" dur="166" decel="50000">
                                          <p:stCondLst>
                                            <p:cond delay="1668"/>
                                          </p:stCondLst>
                                        </p:cTn>
                                        <p:tgtEl>
                                          <p:spTgt spid="3">
                                            <p:txEl>
                                              <p:pRg st="9" end="9"/>
                                            </p:txEl>
                                          </p:spTgt>
                                        </p:tgtEl>
                                      </p:cBhvr>
                                      <p:to x="100000" y="100000"/>
                                    </p:animScale>
                                    <p:animScale>
                                      <p:cBhvr>
                                        <p:cTn id="163" dur="26">
                                          <p:stCondLst>
                                            <p:cond delay="1808"/>
                                          </p:stCondLst>
                                        </p:cTn>
                                        <p:tgtEl>
                                          <p:spTgt spid="3">
                                            <p:txEl>
                                              <p:pRg st="9" end="9"/>
                                            </p:txEl>
                                          </p:spTgt>
                                        </p:tgtEl>
                                      </p:cBhvr>
                                      <p:to x="100000" y="95000"/>
                                    </p:animScale>
                                    <p:animScale>
                                      <p:cBhvr>
                                        <p:cTn id="164" dur="166" decel="50000">
                                          <p:stCondLst>
                                            <p:cond delay="1834"/>
                                          </p:stCondLst>
                                        </p:cTn>
                                        <p:tgtEl>
                                          <p:spTgt spid="3">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467600" cy="5668963"/>
          </a:xfrm>
        </p:spPr>
        <p:txBody>
          <a:bodyPr/>
          <a:lstStyle/>
          <a:p>
            <a:pPr marL="36512" indent="0" algn="ctr">
              <a:buFont typeface="Wingdings 2" pitchFamily="18" charset="2"/>
              <a:buNone/>
              <a:defRPr/>
            </a:pPr>
            <a:r>
              <a:rPr lang="en-US" b="1" dirty="0"/>
              <a:t>Reasons for Resistance</a:t>
            </a:r>
          </a:p>
          <a:p>
            <a:pPr marL="36512" indent="0" algn="ctr">
              <a:buFont typeface="Wingdings 2" pitchFamily="18" charset="2"/>
              <a:buNone/>
              <a:defRPr/>
            </a:pPr>
            <a:endParaRPr lang="en-US" b="1" dirty="0"/>
          </a:p>
          <a:p>
            <a:pPr marL="550862" indent="-514350">
              <a:buFont typeface="+mj-lt"/>
              <a:buAutoNum type="arabicPeriod"/>
              <a:defRPr/>
            </a:pPr>
            <a:r>
              <a:rPr lang="en-US" dirty="0"/>
              <a:t>Fear of losing their independence</a:t>
            </a:r>
          </a:p>
          <a:p>
            <a:pPr marL="550862" indent="-514350">
              <a:buFont typeface="+mj-lt"/>
              <a:buAutoNum type="arabicPeriod"/>
              <a:defRPr/>
            </a:pPr>
            <a:r>
              <a:rPr lang="en-US" dirty="0"/>
              <a:t>The need to protect their land</a:t>
            </a:r>
          </a:p>
          <a:p>
            <a:pPr marL="550862" indent="-514350">
              <a:buFont typeface="+mj-lt"/>
              <a:buAutoNum type="arabicPeriod"/>
              <a:defRPr/>
            </a:pPr>
            <a:r>
              <a:rPr lang="en-US" dirty="0"/>
              <a:t>They were opposed to forced </a:t>
            </a:r>
            <a:r>
              <a:rPr lang="en-US" dirty="0" err="1"/>
              <a:t>labour</a:t>
            </a:r>
            <a:r>
              <a:rPr lang="en-US" dirty="0"/>
              <a:t> on public works and in settler farms</a:t>
            </a:r>
          </a:p>
          <a:p>
            <a:pPr marL="550862" indent="-514350">
              <a:buFont typeface="+mj-lt"/>
              <a:buAutoNum type="arabicPeriod"/>
              <a:defRPr/>
            </a:pPr>
            <a:r>
              <a:rPr lang="en-US" dirty="0"/>
              <a:t>They resented paying of hut tax</a:t>
            </a:r>
          </a:p>
          <a:p>
            <a:pPr marL="550862" indent="-514350">
              <a:buFont typeface="+mj-lt"/>
              <a:buAutoNum type="arabicPeriod"/>
              <a:defRPr/>
            </a:pPr>
            <a:r>
              <a:rPr lang="en-US" dirty="0"/>
              <a:t>The British took their fish without pay</a:t>
            </a:r>
          </a:p>
          <a:p>
            <a:pPr marL="550862" indent="-514350">
              <a:buFont typeface="+mj-lt"/>
              <a:buAutoNum type="arabicPeriod"/>
              <a:defRPr/>
            </a:pPr>
            <a:r>
              <a:rPr lang="en-US" dirty="0"/>
              <a:t>British raided their livestock and grains</a:t>
            </a:r>
          </a:p>
          <a:p>
            <a:pPr marL="550862" indent="-514350">
              <a:buFont typeface="+mj-lt"/>
              <a:buAutoNum type="arabicPeriod"/>
              <a:defRPr/>
            </a:pPr>
            <a:r>
              <a:rPr lang="en-US" dirty="0"/>
              <a:t>The British attack of </a:t>
            </a:r>
            <a:r>
              <a:rPr lang="en-US" dirty="0" err="1"/>
              <a:t>Luo</a:t>
            </a:r>
            <a:r>
              <a:rPr lang="en-US" dirty="0"/>
              <a:t> of </a:t>
            </a:r>
            <a:r>
              <a:rPr lang="en-US" dirty="0" err="1"/>
              <a:t>Ugenya</a:t>
            </a:r>
            <a:r>
              <a:rPr lang="en-US" dirty="0"/>
              <a:t> for attack­ing the </a:t>
            </a:r>
            <a:r>
              <a:rPr lang="en-US" dirty="0" err="1"/>
              <a:t>Wanga</a:t>
            </a:r>
            <a:r>
              <a:rPr lang="en-US" dirty="0"/>
              <a:t> their allies.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467600" cy="5211763"/>
          </a:xfrm>
        </p:spPr>
        <p:txBody>
          <a:bodyPr/>
          <a:lstStyle/>
          <a:p>
            <a:pPr marL="36512" indent="0" algn="ctr">
              <a:buFont typeface="Wingdings 2" pitchFamily="18" charset="2"/>
              <a:buNone/>
              <a:defRPr/>
            </a:pPr>
            <a:r>
              <a:rPr lang="en-US" b="1" dirty="0"/>
              <a:t>Course of Resistance</a:t>
            </a:r>
          </a:p>
          <a:p>
            <a:pPr marL="36512" indent="0">
              <a:buFont typeface="Wingdings 2" pitchFamily="18" charset="2"/>
              <a:buNone/>
              <a:defRPr/>
            </a:pPr>
            <a:endParaRPr lang="en-US" dirty="0"/>
          </a:p>
          <a:p>
            <a:pPr>
              <a:buFont typeface="Wingdings" pitchFamily="2" charset="2"/>
              <a:buChar char="Ø"/>
              <a:defRPr/>
            </a:pPr>
            <a:r>
              <a:rPr lang="en-US" dirty="0"/>
              <a:t>The </a:t>
            </a:r>
            <a:r>
              <a:rPr lang="en-US" dirty="0" err="1"/>
              <a:t>Luo</a:t>
            </a:r>
            <a:r>
              <a:rPr lang="en-US" dirty="0"/>
              <a:t> raided a British canoe party</a:t>
            </a:r>
          </a:p>
          <a:p>
            <a:pPr>
              <a:buFont typeface="Wingdings" pitchFamily="2" charset="2"/>
              <a:buChar char="Ø"/>
              <a:defRPr/>
            </a:pPr>
            <a:r>
              <a:rPr lang="en-US" dirty="0"/>
              <a:t>The British retaliated by sending a punitive raid against them</a:t>
            </a:r>
          </a:p>
          <a:p>
            <a:pPr>
              <a:buFont typeface="Wingdings" pitchFamily="2" charset="2"/>
              <a:buChar char="Ø"/>
              <a:defRPr/>
            </a:pPr>
            <a:r>
              <a:rPr lang="en-US" dirty="0"/>
              <a:t>The </a:t>
            </a:r>
            <a:r>
              <a:rPr lang="en-US" dirty="0" err="1"/>
              <a:t>Luo</a:t>
            </a:r>
            <a:r>
              <a:rPr lang="en-US" dirty="0"/>
              <a:t> of </a:t>
            </a:r>
            <a:r>
              <a:rPr lang="en-US" dirty="0" err="1"/>
              <a:t>Sakwa</a:t>
            </a:r>
            <a:r>
              <a:rPr lang="en-US" dirty="0"/>
              <a:t>, </a:t>
            </a:r>
            <a:r>
              <a:rPr lang="en-US" dirty="0" err="1"/>
              <a:t>Seme</a:t>
            </a:r>
            <a:r>
              <a:rPr lang="en-US" dirty="0"/>
              <a:t>, and </a:t>
            </a:r>
            <a:r>
              <a:rPr lang="en-US" dirty="0" err="1"/>
              <a:t>Ugenya</a:t>
            </a:r>
            <a:r>
              <a:rPr lang="en-US" dirty="0"/>
              <a:t> offered a lot of resistance but by 1899 they were defeated and completely brought under the British rule.</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ircle(in)">
                                      <p:cBhvr>
                                        <p:cTn id="13" dur="2000"/>
                                        <p:tgtEl>
                                          <p:spTgt spid="3">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ircle(in)">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467600" cy="5897563"/>
          </a:xfrm>
        </p:spPr>
        <p:txBody>
          <a:bodyPr/>
          <a:lstStyle/>
          <a:p>
            <a:pPr marL="36512" indent="0" algn="ctr">
              <a:buFont typeface="Wingdings 2" pitchFamily="18" charset="2"/>
              <a:buNone/>
              <a:defRPr/>
            </a:pPr>
            <a:r>
              <a:rPr lang="en-US" b="1" dirty="0"/>
              <a:t>Results</a:t>
            </a:r>
          </a:p>
          <a:p>
            <a:pPr marL="550862" indent="-514350">
              <a:buFont typeface="+mj-lt"/>
              <a:buAutoNum type="arabicPeriod"/>
              <a:defRPr/>
            </a:pPr>
            <a:r>
              <a:rPr lang="en-US" dirty="0"/>
              <a:t>Loss of life</a:t>
            </a:r>
          </a:p>
          <a:p>
            <a:pPr marL="550862" indent="-514350">
              <a:buFont typeface="+mj-lt"/>
              <a:buAutoNum type="arabicPeriod"/>
              <a:defRPr/>
            </a:pPr>
            <a:r>
              <a:rPr lang="en-US" dirty="0"/>
              <a:t>Destruction and loss of property</a:t>
            </a:r>
          </a:p>
          <a:p>
            <a:pPr marL="550862" indent="-514350">
              <a:buFont typeface="+mj-lt"/>
              <a:buAutoNum type="arabicPeriod"/>
              <a:defRPr/>
            </a:pPr>
            <a:r>
              <a:rPr lang="en-US" dirty="0"/>
              <a:t>Confiscation of cattle and sheep</a:t>
            </a:r>
          </a:p>
          <a:p>
            <a:pPr marL="550862" indent="-514350">
              <a:buFont typeface="+mj-lt"/>
              <a:buAutoNum type="arabicPeriod"/>
              <a:defRPr/>
            </a:pPr>
            <a:r>
              <a:rPr lang="en-US" dirty="0"/>
              <a:t>Loss of independence</a:t>
            </a:r>
          </a:p>
          <a:p>
            <a:pPr marL="550862" indent="-514350">
              <a:buFont typeface="+mj-lt"/>
              <a:buAutoNum type="arabicPeriod"/>
              <a:defRPr/>
            </a:pPr>
            <a:r>
              <a:rPr lang="en-US" dirty="0"/>
              <a:t>Loss of land</a:t>
            </a:r>
          </a:p>
          <a:p>
            <a:pPr marL="550862" indent="-514350">
              <a:buFont typeface="+mj-lt"/>
              <a:buAutoNum type="arabicPeriod"/>
              <a:defRPr/>
            </a:pPr>
            <a:r>
              <a:rPr lang="en-US" dirty="0"/>
              <a:t>Hatred and animosity between collaborators and resistors</a:t>
            </a:r>
          </a:p>
          <a:p>
            <a:pPr marL="550862" indent="-514350">
              <a:buFont typeface="+mj-lt"/>
              <a:buAutoNum type="arabicPeriod"/>
              <a:defRPr/>
            </a:pPr>
            <a:r>
              <a:rPr lang="en-US" dirty="0"/>
              <a:t>Their traditional political systems were under­mined and replaced with those appointed by the British.</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1)">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8915400" cy="6400800"/>
          </a:xfrm>
        </p:spPr>
        <p:txBody>
          <a:bodyPr/>
          <a:lstStyle/>
          <a:p>
            <a:pPr marL="36512" indent="0" eaLnBrk="1" hangingPunct="1">
              <a:buFont typeface="Wingdings 2" pitchFamily="18" charset="2"/>
              <a:buNone/>
              <a:defRPr/>
            </a:pPr>
            <a:r>
              <a:rPr lang="en-US" dirty="0"/>
              <a:t>Social factors</a:t>
            </a:r>
          </a:p>
          <a:p>
            <a:pPr marL="550862" indent="-514350" eaLnBrk="1" hangingPunct="1">
              <a:buFont typeface="+mj-lt"/>
              <a:buAutoNum type="arabicPeriod"/>
              <a:defRPr/>
            </a:pPr>
            <a:r>
              <a:rPr lang="en-US" sz="2800" dirty="0"/>
              <a:t>The European countries wanted to introduce western culture to the Africans</a:t>
            </a:r>
          </a:p>
          <a:p>
            <a:pPr marL="550862" indent="-514350" eaLnBrk="1" hangingPunct="1">
              <a:buFont typeface="+mj-lt"/>
              <a:buAutoNum type="arabicPeriod"/>
              <a:defRPr/>
            </a:pPr>
            <a:r>
              <a:rPr lang="en-US" sz="2800" dirty="0"/>
              <a:t>Civilizing the Africans</a:t>
            </a:r>
          </a:p>
          <a:p>
            <a:pPr marL="550862" indent="-514350" eaLnBrk="1" hangingPunct="1">
              <a:buFont typeface="+mj-lt"/>
              <a:buAutoNum type="arabicPeriod"/>
              <a:defRPr/>
            </a:pPr>
            <a:r>
              <a:rPr lang="en-US" sz="2800" dirty="0"/>
              <a:t>They wanted to protect the missionaries</a:t>
            </a:r>
          </a:p>
          <a:p>
            <a:pPr marL="550862" indent="-514350" eaLnBrk="1" hangingPunct="1">
              <a:buFont typeface="+mj-lt"/>
              <a:buAutoNum type="arabicPeriod"/>
              <a:defRPr/>
            </a:pPr>
            <a:r>
              <a:rPr lang="en-US" sz="2800" dirty="0"/>
              <a:t>To convert Africans to Christianity</a:t>
            </a:r>
          </a:p>
          <a:p>
            <a:pPr marL="550862" indent="-514350" eaLnBrk="1" hangingPunct="1">
              <a:buFont typeface="+mj-lt"/>
              <a:buAutoNum type="arabicPeriod"/>
              <a:defRPr/>
            </a:pPr>
            <a:r>
              <a:rPr lang="en-US" sz="2800" dirty="0"/>
              <a:t>British humanitarians wanted to abolish slave trade</a:t>
            </a:r>
          </a:p>
          <a:p>
            <a:pPr marL="550862" indent="-514350" eaLnBrk="1" hangingPunct="1">
              <a:buFont typeface="+mj-lt"/>
              <a:buAutoNum type="arabicPeriod"/>
              <a:defRPr/>
            </a:pPr>
            <a:r>
              <a:rPr lang="en-US" sz="2800" dirty="0"/>
              <a:t>Europeans wanted to counter Islam especially in Uganda and their ambitions of controlling East Africa.</a:t>
            </a:r>
          </a:p>
          <a:p>
            <a:pPr marL="550862" indent="-514350" eaLnBrk="1" hangingPunct="1">
              <a:buFont typeface="+mj-lt"/>
              <a:buAutoNum type="arabicPeriod"/>
              <a:defRPr/>
            </a:pPr>
            <a:r>
              <a:rPr lang="en-US" sz="2800" dirty="0"/>
              <a:t>Population had grown in Europe, therefore European governments wanted to establish settle­ment overseas to settle their surplus population.</a:t>
            </a:r>
          </a:p>
          <a:p>
            <a:pPr marL="550862" indent="-514350" eaLnBrk="1" hangingPunct="1">
              <a:buFont typeface="+mj-lt"/>
              <a:buAutoNum type="arabicPeriod"/>
              <a:defRPr/>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153400" cy="5668963"/>
          </a:xfrm>
        </p:spPr>
        <p:txBody>
          <a:bodyPr/>
          <a:lstStyle/>
          <a:p>
            <a:pPr marL="36512" indent="0" algn="ctr">
              <a:buFont typeface="Wingdings 2" pitchFamily="18" charset="2"/>
              <a:buNone/>
              <a:defRPr/>
            </a:pPr>
            <a:r>
              <a:rPr lang="en-US" b="1" dirty="0"/>
              <a:t>Collaboration of the </a:t>
            </a:r>
            <a:r>
              <a:rPr lang="en-US" b="1" dirty="0" err="1"/>
              <a:t>Luo</a:t>
            </a:r>
            <a:endParaRPr lang="en-US" b="1" dirty="0"/>
          </a:p>
          <a:p>
            <a:pPr marL="36512" indent="0">
              <a:buFont typeface="Wingdings 2" pitchFamily="18" charset="2"/>
              <a:buNone/>
              <a:defRPr/>
            </a:pPr>
            <a:r>
              <a:rPr lang="en-US" dirty="0"/>
              <a:t>These included the </a:t>
            </a:r>
            <a:r>
              <a:rPr lang="en-US" dirty="0" err="1"/>
              <a:t>Luo</a:t>
            </a:r>
            <a:r>
              <a:rPr lang="en-US" dirty="0"/>
              <a:t> of Gem and </a:t>
            </a:r>
            <a:r>
              <a:rPr lang="en-US" dirty="0" err="1"/>
              <a:t>Asembo</a:t>
            </a:r>
            <a:endParaRPr lang="en-US" dirty="0"/>
          </a:p>
          <a:p>
            <a:pPr>
              <a:defRPr/>
            </a:pPr>
            <a:endParaRPr lang="en-US" dirty="0"/>
          </a:p>
          <a:p>
            <a:pPr marL="36512" indent="0">
              <a:buFont typeface="Wingdings 2" pitchFamily="18" charset="2"/>
              <a:buNone/>
              <a:defRPr/>
            </a:pPr>
            <a:r>
              <a:rPr lang="en-US" b="1" dirty="0"/>
              <a:t>Reasons for Collaboration</a:t>
            </a:r>
          </a:p>
          <a:p>
            <a:pPr marL="550862" indent="-514350">
              <a:buFont typeface="+mj-lt"/>
              <a:buAutoNum type="arabicPeriod"/>
              <a:defRPr/>
            </a:pPr>
            <a:r>
              <a:rPr lang="en-US" dirty="0"/>
              <a:t>They wanted to be protected against their enemies e.g. </a:t>
            </a:r>
            <a:r>
              <a:rPr lang="en-US" dirty="0" err="1"/>
              <a:t>Luo</a:t>
            </a:r>
            <a:r>
              <a:rPr lang="en-US" dirty="0"/>
              <a:t> of </a:t>
            </a:r>
            <a:r>
              <a:rPr lang="en-US" dirty="0" err="1"/>
              <a:t>Seme</a:t>
            </a:r>
            <a:r>
              <a:rPr lang="en-US" dirty="0"/>
              <a:t> and the Nandi.</a:t>
            </a:r>
          </a:p>
          <a:p>
            <a:pPr marL="550862" indent="-514350">
              <a:buFont typeface="+mj-lt"/>
              <a:buAutoNum type="arabicPeriod"/>
              <a:defRPr/>
            </a:pPr>
            <a:r>
              <a:rPr lang="en-US" dirty="0"/>
              <a:t>They were influenced by the people of </a:t>
            </a:r>
            <a:r>
              <a:rPr lang="en-US" dirty="0" err="1"/>
              <a:t>Wanga</a:t>
            </a:r>
            <a:r>
              <a:rPr lang="en-US" dirty="0"/>
              <a:t> who were their </a:t>
            </a:r>
            <a:r>
              <a:rPr lang="en-US" dirty="0" err="1"/>
              <a:t>neighbours</a:t>
            </a:r>
            <a:endParaRPr lang="en-US" dirty="0"/>
          </a:p>
          <a:p>
            <a:pPr marL="550862" indent="-514350">
              <a:buFont typeface="+mj-lt"/>
              <a:buAutoNum type="arabicPeriod"/>
              <a:defRPr/>
            </a:pPr>
            <a:r>
              <a:rPr lang="en-US" dirty="0"/>
              <a:t>They realized the futility of resisting.</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3">
                                            <p:txEl>
                                              <p:pRg st="5" end="5"/>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p:cTn id="3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467600" cy="5516563"/>
          </a:xfrm>
        </p:spPr>
        <p:txBody>
          <a:bodyPr/>
          <a:lstStyle/>
          <a:p>
            <a:pPr marL="36512" indent="0" algn="ctr">
              <a:buFont typeface="Wingdings 2" pitchFamily="18" charset="2"/>
              <a:buNone/>
              <a:defRPr/>
            </a:pPr>
            <a:r>
              <a:rPr lang="en-US" b="1" dirty="0"/>
              <a:t>Process of Collaboration</a:t>
            </a:r>
          </a:p>
          <a:p>
            <a:pPr>
              <a:buFont typeface="Wingdings" pitchFamily="2" charset="2"/>
              <a:buChar char="Ø"/>
              <a:defRPr/>
            </a:pPr>
            <a:r>
              <a:rPr lang="en-US" dirty="0" err="1"/>
              <a:t>Luo</a:t>
            </a:r>
            <a:r>
              <a:rPr lang="en-US" dirty="0"/>
              <a:t> of </a:t>
            </a:r>
            <a:r>
              <a:rPr lang="en-US" dirty="0" err="1"/>
              <a:t>Asembo</a:t>
            </a:r>
            <a:r>
              <a:rPr lang="en-US" dirty="0"/>
              <a:t> collaborated with the British</a:t>
            </a:r>
          </a:p>
          <a:p>
            <a:pPr>
              <a:buFont typeface="Wingdings" pitchFamily="2" charset="2"/>
              <a:buChar char="Ø"/>
              <a:defRPr/>
            </a:pPr>
            <a:r>
              <a:rPr lang="en-US" dirty="0" err="1"/>
              <a:t>Luo</a:t>
            </a:r>
            <a:r>
              <a:rPr lang="en-US" dirty="0"/>
              <a:t> of Gem under </a:t>
            </a:r>
            <a:r>
              <a:rPr lang="en-US" dirty="0" err="1"/>
              <a:t>Odera</a:t>
            </a:r>
            <a:r>
              <a:rPr lang="en-US" dirty="0"/>
              <a:t> </a:t>
            </a:r>
            <a:r>
              <a:rPr lang="en-US" dirty="0" err="1"/>
              <a:t>Akang'o</a:t>
            </a:r>
            <a:r>
              <a:rPr lang="en-US" dirty="0"/>
              <a:t> also col­laborated</a:t>
            </a:r>
          </a:p>
          <a:p>
            <a:pPr>
              <a:buFont typeface="Wingdings" pitchFamily="2" charset="2"/>
              <a:buChar char="Ø"/>
              <a:defRPr/>
            </a:pPr>
            <a:r>
              <a:rPr lang="en-US" dirty="0" err="1"/>
              <a:t>Akang'o</a:t>
            </a:r>
            <a:r>
              <a:rPr lang="en-US" dirty="0"/>
              <a:t> ensured that government policies were implemented and supervised public works</a:t>
            </a:r>
          </a:p>
          <a:p>
            <a:pPr>
              <a:buFont typeface="Wingdings" pitchFamily="2" charset="2"/>
              <a:buChar char="Ø"/>
              <a:defRPr/>
            </a:pPr>
            <a:r>
              <a:rPr lang="en-US" dirty="0"/>
              <a:t>He was later made the chief in </a:t>
            </a:r>
            <a:r>
              <a:rPr lang="en-US" dirty="0" err="1"/>
              <a:t>Teso</a:t>
            </a:r>
            <a:r>
              <a:rPr lang="en-US" dirty="0"/>
              <a:t>. </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anim calcmode="lin" valueType="num">
                                      <p:cBhvr>
                                        <p:cTn id="2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924800" cy="5897563"/>
          </a:xfrm>
        </p:spPr>
        <p:txBody>
          <a:bodyPr/>
          <a:lstStyle/>
          <a:p>
            <a:pPr marL="36512" indent="0" algn="ctr">
              <a:buFont typeface="Wingdings 2" pitchFamily="18" charset="2"/>
              <a:buNone/>
              <a:defRPr/>
            </a:pPr>
            <a:r>
              <a:rPr lang="en-US" b="1" dirty="0"/>
              <a:t>Results</a:t>
            </a:r>
          </a:p>
          <a:p>
            <a:pPr marL="550862" indent="-514350">
              <a:buFont typeface="+mj-lt"/>
              <a:buAutoNum type="arabicPeriod"/>
              <a:defRPr/>
            </a:pPr>
            <a:r>
              <a:rPr lang="en-US" dirty="0"/>
              <a:t>Loss of independence</a:t>
            </a:r>
          </a:p>
          <a:p>
            <a:pPr marL="550862" indent="-514350">
              <a:buFont typeface="+mj-lt"/>
              <a:buAutoNum type="arabicPeriod"/>
              <a:defRPr/>
            </a:pPr>
            <a:r>
              <a:rPr lang="en-US" dirty="0"/>
              <a:t>Loss of land</a:t>
            </a:r>
          </a:p>
          <a:p>
            <a:pPr marL="550862" indent="-514350">
              <a:buFont typeface="+mj-lt"/>
              <a:buAutoNum type="arabicPeriod"/>
              <a:defRPr/>
            </a:pPr>
            <a:r>
              <a:rPr lang="en-US" dirty="0"/>
              <a:t>They assisted the British to fight the resisting groups of the </a:t>
            </a:r>
            <a:r>
              <a:rPr lang="en-US" dirty="0" err="1"/>
              <a:t>Luo</a:t>
            </a:r>
            <a:endParaRPr lang="en-US" dirty="0"/>
          </a:p>
          <a:p>
            <a:pPr marL="550862" indent="-514350">
              <a:buFont typeface="+mj-lt"/>
              <a:buAutoNum type="arabicPeriod"/>
              <a:defRPr/>
            </a:pPr>
            <a:r>
              <a:rPr lang="en-US" dirty="0"/>
              <a:t>Hatred and </a:t>
            </a:r>
            <a:r>
              <a:rPr lang="en-US" dirty="0" err="1"/>
              <a:t>enemity</a:t>
            </a:r>
            <a:r>
              <a:rPr lang="en-US" dirty="0"/>
              <a:t> between the collaborators and resistors</a:t>
            </a:r>
          </a:p>
          <a:p>
            <a:pPr marL="550862" indent="-514350">
              <a:buFont typeface="+mj-lt"/>
              <a:buAutoNum type="arabicPeriod"/>
              <a:defRPr/>
            </a:pPr>
            <a:r>
              <a:rPr lang="en-US" dirty="0"/>
              <a:t>They were used in the setting up of colonial administration.</a:t>
            </a:r>
          </a:p>
          <a:p>
            <a:pPr marL="550862" indent="-514350">
              <a:buFont typeface="+mj-lt"/>
              <a:buAutoNum type="arabicPeriod"/>
              <a:defRPr/>
            </a:pPr>
            <a:r>
              <a:rPr lang="en-US" dirty="0"/>
              <a:t>They gained western education and religion as the British established schools and missions in their areas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lstStyle/>
          <a:p>
            <a:pPr marL="36512" indent="0">
              <a:buFont typeface="Wingdings 2" pitchFamily="18" charset="2"/>
              <a:buNone/>
              <a:defRPr/>
            </a:pPr>
            <a:r>
              <a:rPr lang="en-US" sz="2800" b="1" dirty="0"/>
              <a:t>The Process of Colonial administra­tion in Kenya</a:t>
            </a:r>
          </a:p>
          <a:p>
            <a:pPr marL="36512" indent="0">
              <a:buFont typeface="Wingdings 2" pitchFamily="18" charset="2"/>
              <a:buNone/>
              <a:defRPr/>
            </a:pPr>
            <a:r>
              <a:rPr lang="en-US" dirty="0"/>
              <a:t>The British government established a Central and Local Government for effective administration.</a:t>
            </a:r>
          </a:p>
          <a:p>
            <a:pPr marL="36512" indent="0">
              <a:buFont typeface="Wingdings 2" pitchFamily="18" charset="2"/>
              <a:buNone/>
              <a:defRPr/>
            </a:pPr>
            <a:endParaRPr lang="en-US" b="1" dirty="0"/>
          </a:p>
          <a:p>
            <a:pPr marL="36512" indent="0">
              <a:buFont typeface="Wingdings 2" pitchFamily="18" charset="2"/>
              <a:buNone/>
              <a:defRPr/>
            </a:pPr>
            <a:r>
              <a:rPr lang="en-US" b="1" dirty="0"/>
              <a:t>Central Government</a:t>
            </a:r>
          </a:p>
          <a:p>
            <a:pPr>
              <a:buFont typeface="Wingdings" pitchFamily="2" charset="2"/>
              <a:buChar char="Ø"/>
              <a:defRPr/>
            </a:pPr>
            <a:r>
              <a:rPr lang="en-US" dirty="0"/>
              <a:t>At the head of the central government was the colonial secretary based in London</a:t>
            </a:r>
          </a:p>
          <a:p>
            <a:pPr>
              <a:buFont typeface="Wingdings" pitchFamily="2" charset="2"/>
              <a:buChar char="Ø"/>
              <a:defRPr/>
            </a:pPr>
            <a:r>
              <a:rPr lang="en-US" dirty="0"/>
              <a:t>In Kenya the British government was repre­sented by a Governor, in charge of the colony</a:t>
            </a:r>
          </a:p>
          <a:p>
            <a:pPr>
              <a:buFont typeface="Wingdings" pitchFamily="2" charset="2"/>
              <a:buChar char="Ø"/>
              <a:defRPr/>
            </a:pPr>
            <a:r>
              <a:rPr lang="en-US" dirty="0"/>
              <a:t>There was an advisory council to advice the gov­ernor which later became the Executive council</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pPr>
              <a:buFont typeface="Wingdings" pitchFamily="2" charset="2"/>
              <a:buChar char="Ø"/>
            </a:pPr>
            <a:r>
              <a:rPr lang="en-US"/>
              <a:t>In 1907 a legislative council was established to make laws for the colony</a:t>
            </a:r>
          </a:p>
          <a:p>
            <a:pPr>
              <a:buFont typeface="Wingdings" pitchFamily="2" charset="2"/>
              <a:buChar char="Ø"/>
            </a:pPr>
            <a:r>
              <a:rPr lang="en-US"/>
              <a:t>The colony was divided into provinces led by Provincial Commissioners, who were British</a:t>
            </a:r>
          </a:p>
          <a:p>
            <a:pPr>
              <a:buFont typeface="Wingdings" pitchFamily="2" charset="2"/>
              <a:buChar char="Ø"/>
            </a:pPr>
            <a:r>
              <a:rPr lang="en-US"/>
              <a:t>Provinces were subdivided into districts head­ed by District Commissioners (also British)</a:t>
            </a:r>
          </a:p>
          <a:p>
            <a:pPr>
              <a:buFont typeface="Wingdings" pitchFamily="2" charset="2"/>
              <a:buChar char="Ø"/>
            </a:pPr>
            <a:r>
              <a:rPr lang="en-US"/>
              <a:t>Districts were divided into divisions headed by District Officers.</a:t>
            </a:r>
          </a:p>
          <a:p>
            <a:pPr>
              <a:buFont typeface="Wingdings" pitchFamily="2" charset="2"/>
              <a:buChar char="Ø"/>
            </a:pPr>
            <a:r>
              <a:rPr lang="en-US"/>
              <a:t>Divisions were divided into locations head­ed by African Chiefs under whom were the Headmen.</a:t>
            </a:r>
          </a:p>
          <a:p>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534400" cy="6172200"/>
          </a:xfrm>
        </p:spPr>
        <p:txBody>
          <a:bodyPr/>
          <a:lstStyle/>
          <a:p>
            <a:pPr marL="36512" indent="0" algn="ctr">
              <a:buFont typeface="Wingdings 2" pitchFamily="18" charset="2"/>
              <a:buNone/>
              <a:defRPr/>
            </a:pPr>
            <a:r>
              <a:rPr lang="en-US" b="1" dirty="0"/>
              <a:t>Local Government</a:t>
            </a:r>
          </a:p>
          <a:p>
            <a:pPr>
              <a:buFont typeface="Wingdings" pitchFamily="2" charset="2"/>
              <a:buChar char="Ø"/>
              <a:defRPr/>
            </a:pPr>
            <a:r>
              <a:rPr lang="en-US" dirty="0"/>
              <a:t>It was established with the aim of involving the local people in the running of government</a:t>
            </a:r>
          </a:p>
          <a:p>
            <a:pPr>
              <a:buFont typeface="Wingdings" pitchFamily="2" charset="2"/>
              <a:buChar char="Ø"/>
              <a:defRPr/>
            </a:pPr>
            <a:r>
              <a:rPr lang="en-US" dirty="0"/>
              <a:t>In 1902, the Village Headmen Ordinance was passed by the government which empow­ered the Provincial Commissioner to appoint natives as official headmen of villages</a:t>
            </a:r>
          </a:p>
          <a:p>
            <a:pPr>
              <a:buFont typeface="Wingdings" pitchFamily="2" charset="2"/>
              <a:buChar char="Ø"/>
              <a:defRPr/>
            </a:pPr>
            <a:r>
              <a:rPr lang="en-US" dirty="0"/>
              <a:t>It was to deal with local people in the running of government</a:t>
            </a:r>
          </a:p>
          <a:p>
            <a:pPr>
              <a:buFont typeface="Wingdings" pitchFamily="2" charset="2"/>
              <a:buChar char="Ø"/>
              <a:defRPr/>
            </a:pPr>
            <a:r>
              <a:rPr lang="en-US" dirty="0"/>
              <a:t>In 1912 the Local Authority Ordinance was passed to cater 'or the needs of white settlers.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1)">
                                      <p:cBhvr>
                                        <p:cTn id="13" dur="2000"/>
                                        <p:tgtEl>
                                          <p:spTgt spid="3">
                                            <p:txEl>
                                              <p:pRg st="2" end="2"/>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1)">
                                      <p:cBhvr>
                                        <p:cTn id="16" dur="2000"/>
                                        <p:tgtEl>
                                          <p:spTgt spid="3">
                                            <p:txEl>
                                              <p:pRg st="3" end="3"/>
                                            </p:txEl>
                                          </p:spTgt>
                                        </p:tgtEl>
                                      </p:cBhvr>
                                    </p:animEffect>
                                  </p:childTnLst>
                                </p:cTn>
                              </p:par>
                              <p:par>
                                <p:cTn id="17" presetID="21" presetClass="entr" presetSubtype="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1)">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467600" cy="5592763"/>
          </a:xfrm>
        </p:spPr>
        <p:txBody>
          <a:bodyPr/>
          <a:lstStyle/>
          <a:p>
            <a:pPr marL="36512" indent="0" algn="ctr">
              <a:buFont typeface="Wingdings 2" pitchFamily="18" charset="2"/>
              <a:buNone/>
              <a:defRPr/>
            </a:pPr>
            <a:r>
              <a:rPr lang="en-US" b="1" dirty="0"/>
              <a:t>Functions of Local Government</a:t>
            </a:r>
          </a:p>
          <a:p>
            <a:pPr marL="36512" indent="0" algn="ctr">
              <a:buFont typeface="Wingdings 2" pitchFamily="18" charset="2"/>
              <a:buNone/>
              <a:defRPr/>
            </a:pPr>
            <a:endParaRPr lang="en-US" dirty="0"/>
          </a:p>
          <a:p>
            <a:pPr marL="550862" indent="-514350">
              <a:buFont typeface="+mj-lt"/>
              <a:buAutoNum type="alphaLcPeriod"/>
              <a:defRPr/>
            </a:pPr>
            <a:r>
              <a:rPr lang="en-US" dirty="0"/>
              <a:t>Provide link between the central government and the rural community</a:t>
            </a:r>
          </a:p>
          <a:p>
            <a:pPr marL="550862" indent="-514350">
              <a:buFont typeface="+mj-lt"/>
              <a:buAutoNum type="alphaLcPeriod"/>
              <a:defRPr/>
            </a:pPr>
            <a:r>
              <a:rPr lang="en-US" dirty="0"/>
              <a:t>Make use of local resources in development</a:t>
            </a:r>
          </a:p>
          <a:p>
            <a:pPr marL="550862" indent="-514350">
              <a:buFont typeface="+mj-lt"/>
              <a:buAutoNum type="alphaLcPeriod"/>
              <a:defRPr/>
            </a:pPr>
            <a:r>
              <a:rPr lang="en-US" dirty="0"/>
              <a:t>Provide a legal forum for local people to make decisions concerning their day to day </a:t>
            </a:r>
            <a:r>
              <a:rPr lang="en-US" dirty="0" err="1"/>
              <a:t>affairs</a:t>
            </a:r>
            <a:r>
              <a:rPr lang="en-US" baseline="-25000" dirty="0" err="1"/>
              <a:t>s</a:t>
            </a:r>
            <a:r>
              <a:rPr lang="en-US" baseline="-25000" dirty="0"/>
              <a:t> </a:t>
            </a:r>
            <a:r>
              <a:rPr lang="en-US" dirty="0"/>
              <a:t>through committees.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10600" cy="5105400"/>
          </a:xfrm>
        </p:spPr>
        <p:txBody>
          <a:bodyPr/>
          <a:lstStyle/>
          <a:p>
            <a:pPr marL="36512" indent="0" algn="ctr">
              <a:buFont typeface="Wingdings 2" pitchFamily="18" charset="2"/>
              <a:buNone/>
              <a:defRPr/>
            </a:pPr>
            <a:endParaRPr lang="en-US" b="1" dirty="0"/>
          </a:p>
          <a:p>
            <a:pPr marL="36512" indent="0" algn="ctr">
              <a:buFont typeface="Wingdings 2" pitchFamily="18" charset="2"/>
              <a:buNone/>
              <a:defRPr/>
            </a:pPr>
            <a:endParaRPr lang="en-US" b="1" dirty="0"/>
          </a:p>
          <a:p>
            <a:pPr marL="36512" indent="0" algn="ctr">
              <a:buFont typeface="Wingdings 2" pitchFamily="18" charset="2"/>
              <a:buNone/>
              <a:defRPr/>
            </a:pPr>
            <a:r>
              <a:rPr lang="en-US" b="1" dirty="0"/>
              <a:t>Establishment of Local Native Councils</a:t>
            </a:r>
          </a:p>
          <a:p>
            <a:pPr marL="36512" indent="0" algn="ctr">
              <a:buFont typeface="Wingdings 2" pitchFamily="18" charset="2"/>
              <a:buNone/>
              <a:defRPr/>
            </a:pPr>
            <a:endParaRPr lang="en-US" b="1" dirty="0"/>
          </a:p>
          <a:p>
            <a:pPr marL="36512" indent="0">
              <a:buFont typeface="Wingdings 2" pitchFamily="18" charset="2"/>
              <a:buNone/>
              <a:defRPr/>
            </a:pPr>
            <a:r>
              <a:rPr lang="en-US" sz="2800" dirty="0">
                <a:latin typeface="Times New Roman" pitchFamily="18" charset="0"/>
                <a:cs typeface="Times New Roman" pitchFamily="18" charset="0"/>
              </a:rPr>
              <a:t>The legislative council passed the Native Authority Ordinance in 1924 which established the local native councils for Africans in reserves.</a:t>
            </a:r>
          </a:p>
          <a:p>
            <a:pPr marL="36512" indent="0">
              <a:buFont typeface="Wingdings 2" pitchFamily="18" charset="2"/>
              <a:buNone/>
              <a:defRPr/>
            </a:pPr>
            <a:endParaRPr lang="en-US" sz="2800" dirty="0">
              <a:latin typeface="Times New Roman" pitchFamily="18" charset="0"/>
              <a:cs typeface="Times New Roman" pitchFamily="18" charset="0"/>
            </a:endParaRP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
                                            <p:txEl>
                                              <p:pRg st="2" end="2"/>
                                            </p:txEl>
                                          </p:spTgt>
                                        </p:tgtEl>
                                        <p:attrNameLst>
                                          <p:attrName>r</p:attrName>
                                        </p:attrNameLst>
                                      </p:cBhvr>
                                    </p:animRot>
                                    <p:animRot by="-240000">
                                      <p:cBhvr>
                                        <p:cTn id="7" dur="200" fill="hold">
                                          <p:stCondLst>
                                            <p:cond delay="200"/>
                                          </p:stCondLst>
                                        </p:cTn>
                                        <p:tgtEl>
                                          <p:spTgt spid="3">
                                            <p:txEl>
                                              <p:pRg st="2" end="2"/>
                                            </p:txEl>
                                          </p:spTgt>
                                        </p:tgtEl>
                                        <p:attrNameLst>
                                          <p:attrName>r</p:attrName>
                                        </p:attrNameLst>
                                      </p:cBhvr>
                                    </p:animRot>
                                    <p:animRot by="240000">
                                      <p:cBhvr>
                                        <p:cTn id="8" dur="200" fill="hold">
                                          <p:stCondLst>
                                            <p:cond delay="400"/>
                                          </p:stCondLst>
                                        </p:cTn>
                                        <p:tgtEl>
                                          <p:spTgt spid="3">
                                            <p:txEl>
                                              <p:pRg st="2" end="2"/>
                                            </p:txEl>
                                          </p:spTgt>
                                        </p:tgtEl>
                                        <p:attrNameLst>
                                          <p:attrName>r</p:attrName>
                                        </p:attrNameLst>
                                      </p:cBhvr>
                                    </p:animRot>
                                    <p:animRot by="-240000">
                                      <p:cBhvr>
                                        <p:cTn id="9" dur="200" fill="hold">
                                          <p:stCondLst>
                                            <p:cond delay="600"/>
                                          </p:stCondLst>
                                        </p:cTn>
                                        <p:tgtEl>
                                          <p:spTgt spid="3">
                                            <p:txEl>
                                              <p:pRg st="2" end="2"/>
                                            </p:txEl>
                                          </p:spTgt>
                                        </p:tgtEl>
                                        <p:attrNameLst>
                                          <p:attrName>r</p:attrName>
                                        </p:attrNameLst>
                                      </p:cBhvr>
                                    </p:animRot>
                                    <p:animRot by="120000">
                                      <p:cBhvr>
                                        <p:cTn id="10" dur="200" fill="hold">
                                          <p:stCondLst>
                                            <p:cond delay="800"/>
                                          </p:stCondLst>
                                        </p:cTn>
                                        <p:tgtEl>
                                          <p:spTgt spid="3">
                                            <p:txEl>
                                              <p:pRg st="2" end="2"/>
                                            </p:txEl>
                                          </p:spTgt>
                                        </p:tgtEl>
                                        <p:attrNameLst>
                                          <p:attrName>r</p:attrName>
                                        </p:attrNameLst>
                                      </p:cBhvr>
                                    </p:animRot>
                                  </p:childTnLst>
                                </p:cTn>
                              </p:par>
                              <p:par>
                                <p:cTn id="11" presetID="32" presetClass="emph" presetSubtype="0" fill="hold" nodeType="withEffect">
                                  <p:stCondLst>
                                    <p:cond delay="0"/>
                                  </p:stCondLst>
                                  <p:childTnLst>
                                    <p:animRot by="120000">
                                      <p:cBhvr>
                                        <p:cTn id="12" dur="100" fill="hold">
                                          <p:stCondLst>
                                            <p:cond delay="0"/>
                                          </p:stCondLst>
                                        </p:cTn>
                                        <p:tgtEl>
                                          <p:spTgt spid="3">
                                            <p:txEl>
                                              <p:pRg st="4" end="4"/>
                                            </p:txEl>
                                          </p:spTgt>
                                        </p:tgtEl>
                                        <p:attrNameLst>
                                          <p:attrName>r</p:attrName>
                                        </p:attrNameLst>
                                      </p:cBhvr>
                                    </p:animRot>
                                    <p:animRot by="-240000">
                                      <p:cBhvr>
                                        <p:cTn id="13" dur="200" fill="hold">
                                          <p:stCondLst>
                                            <p:cond delay="200"/>
                                          </p:stCondLst>
                                        </p:cTn>
                                        <p:tgtEl>
                                          <p:spTgt spid="3">
                                            <p:txEl>
                                              <p:pRg st="4" end="4"/>
                                            </p:txEl>
                                          </p:spTgt>
                                        </p:tgtEl>
                                        <p:attrNameLst>
                                          <p:attrName>r</p:attrName>
                                        </p:attrNameLst>
                                      </p:cBhvr>
                                    </p:animRot>
                                    <p:animRot by="240000">
                                      <p:cBhvr>
                                        <p:cTn id="14" dur="200" fill="hold">
                                          <p:stCondLst>
                                            <p:cond delay="400"/>
                                          </p:stCondLst>
                                        </p:cTn>
                                        <p:tgtEl>
                                          <p:spTgt spid="3">
                                            <p:txEl>
                                              <p:pRg st="4" end="4"/>
                                            </p:txEl>
                                          </p:spTgt>
                                        </p:tgtEl>
                                        <p:attrNameLst>
                                          <p:attrName>r</p:attrName>
                                        </p:attrNameLst>
                                      </p:cBhvr>
                                    </p:animRot>
                                    <p:animRot by="-240000">
                                      <p:cBhvr>
                                        <p:cTn id="15" dur="200" fill="hold">
                                          <p:stCondLst>
                                            <p:cond delay="600"/>
                                          </p:stCondLst>
                                        </p:cTn>
                                        <p:tgtEl>
                                          <p:spTgt spid="3">
                                            <p:txEl>
                                              <p:pRg st="4" end="4"/>
                                            </p:txEl>
                                          </p:spTgt>
                                        </p:tgtEl>
                                        <p:attrNameLst>
                                          <p:attrName>r</p:attrName>
                                        </p:attrNameLst>
                                      </p:cBhvr>
                                    </p:animRot>
                                    <p:animRot by="120000">
                                      <p:cBhvr>
                                        <p:cTn id="16" dur="200" fill="hold">
                                          <p:stCondLst>
                                            <p:cond delay="800"/>
                                          </p:stCondLst>
                                        </p:cTn>
                                        <p:tgtEl>
                                          <p:spTgt spid="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553200"/>
          </a:xfrm>
        </p:spPr>
        <p:txBody>
          <a:bodyPr/>
          <a:lstStyle/>
          <a:p>
            <a:pPr marL="36512" indent="0" algn="ctr">
              <a:buFont typeface="Wingdings 2" pitchFamily="18" charset="2"/>
              <a:buNone/>
              <a:defRPr/>
            </a:pPr>
            <a:r>
              <a:rPr lang="en-US" sz="3200" b="1" dirty="0">
                <a:latin typeface="Times New Roman" pitchFamily="18" charset="0"/>
                <a:cs typeface="Times New Roman" pitchFamily="18" charset="0"/>
              </a:rPr>
              <a:t>Aims of Local Native Council</a:t>
            </a:r>
          </a:p>
          <a:p>
            <a:pPr marL="550862" indent="-514350">
              <a:buFont typeface="+mj-lt"/>
              <a:buAutoNum type="arabicParenR"/>
              <a:defRPr/>
            </a:pPr>
            <a:r>
              <a:rPr lang="en-US" sz="2800" dirty="0">
                <a:latin typeface="Times New Roman" pitchFamily="18" charset="0"/>
                <a:cs typeface="Times New Roman" pitchFamily="18" charset="0"/>
              </a:rPr>
              <a:t>Restriction of Africans in their reserves</a:t>
            </a:r>
          </a:p>
          <a:p>
            <a:pPr marL="550862" indent="-514350">
              <a:buFont typeface="+mj-lt"/>
              <a:buAutoNum type="arabicParenR"/>
              <a:defRPr/>
            </a:pPr>
            <a:r>
              <a:rPr lang="en-US" sz="2800" dirty="0">
                <a:latin typeface="Times New Roman" pitchFamily="18" charset="0"/>
                <a:cs typeface="Times New Roman" pitchFamily="18" charset="0"/>
              </a:rPr>
              <a:t>To develop a sense of responsibility and duty towards state among African leaders</a:t>
            </a:r>
          </a:p>
          <a:p>
            <a:pPr marL="550862" indent="-514350">
              <a:buFont typeface="+mj-lt"/>
              <a:buAutoNum type="arabicParenR"/>
              <a:defRPr/>
            </a:pPr>
            <a:r>
              <a:rPr lang="en-US" sz="2800" dirty="0">
                <a:latin typeface="Times New Roman" pitchFamily="18" charset="0"/>
                <a:cs typeface="Times New Roman" pitchFamily="18" charset="0"/>
              </a:rPr>
              <a:t>Provide a forum for Africans to express them­selves</a:t>
            </a:r>
          </a:p>
          <a:p>
            <a:pPr marL="550862" indent="-514350">
              <a:buFont typeface="+mj-lt"/>
              <a:buAutoNum type="arabicParenR"/>
              <a:defRPr/>
            </a:pPr>
            <a:r>
              <a:rPr lang="en-US" sz="2800" dirty="0">
                <a:latin typeface="Times New Roman" pitchFamily="18" charset="0"/>
                <a:cs typeface="Times New Roman" pitchFamily="18" charset="0"/>
              </a:rPr>
              <a:t>Provide a way of government to understand the Africans and be able to contain them</a:t>
            </a:r>
          </a:p>
          <a:p>
            <a:pPr marL="550862" indent="-514350">
              <a:buFont typeface="+mj-lt"/>
              <a:buAutoNum type="arabicParenR"/>
              <a:defRPr/>
            </a:pPr>
            <a:r>
              <a:rPr lang="en-US" sz="2800" dirty="0">
                <a:latin typeface="Times New Roman" pitchFamily="18" charset="0"/>
                <a:cs typeface="Times New Roman" pitchFamily="18" charset="0"/>
              </a:rPr>
              <a:t>To be a check and balance of the chiefs who abused their powers</a:t>
            </a:r>
          </a:p>
          <a:p>
            <a:pPr marL="550862" indent="-514350">
              <a:buFont typeface="+mj-lt"/>
              <a:buAutoNum type="arabicParenR"/>
              <a:defRPr/>
            </a:pPr>
            <a:r>
              <a:rPr lang="en-US" sz="2800" dirty="0">
                <a:latin typeface="Times New Roman" pitchFamily="18" charset="0"/>
                <a:cs typeface="Times New Roman" pitchFamily="18" charset="0"/>
              </a:rPr>
              <a:t>The Local Native Councils would provide water, markets, education and public health, cattle dips, maintenance of roads and collec­tion of taxes to finance their operations.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lstStyle/>
          <a:p>
            <a:pPr marL="36512" indent="0">
              <a:buFont typeface="Wingdings 2" pitchFamily="18" charset="2"/>
              <a:buNone/>
              <a:defRPr/>
            </a:pPr>
            <a:r>
              <a:rPr lang="en-US" b="1" dirty="0"/>
              <a:t>Establishment of African District Councils</a:t>
            </a:r>
          </a:p>
          <a:p>
            <a:pPr>
              <a:buFont typeface="Wingdings" pitchFamily="2" charset="2"/>
              <a:buChar char="Ø"/>
              <a:defRPr/>
            </a:pPr>
            <a:r>
              <a:rPr lang="en-US" sz="2800" dirty="0">
                <a:latin typeface="Times New Roman" pitchFamily="18" charset="0"/>
                <a:cs typeface="Times New Roman" pitchFamily="18" charset="0"/>
              </a:rPr>
              <a:t>In 1950 the African ordinance changed the Local Native Council (LNC) to African District Councils (ADC)</a:t>
            </a:r>
          </a:p>
          <a:p>
            <a:pPr>
              <a:buFont typeface="Wingdings" pitchFamily="2" charset="2"/>
              <a:buChar char="Ø"/>
              <a:defRPr/>
            </a:pPr>
            <a:r>
              <a:rPr lang="en-US" sz="2800" dirty="0">
                <a:latin typeface="Times New Roman" pitchFamily="18" charset="0"/>
                <a:cs typeface="Times New Roman" pitchFamily="18" charset="0"/>
              </a:rPr>
              <a:t>The members included the District Officer and Africans appointed by the Provincial Comm­issioner.</a:t>
            </a:r>
          </a:p>
          <a:p>
            <a:pPr>
              <a:buFont typeface="Wingdings" pitchFamily="2" charset="2"/>
              <a:buChar char="Ø"/>
              <a:defRPr/>
            </a:pPr>
            <a:r>
              <a:rPr lang="en-US" sz="2800" dirty="0">
                <a:latin typeface="Times New Roman" pitchFamily="18" charset="0"/>
                <a:cs typeface="Times New Roman" pitchFamily="18" charset="0"/>
              </a:rPr>
              <a:t>Administrative units of ADC</a:t>
            </a:r>
          </a:p>
          <a:p>
            <a:pPr marL="854075" lvl="1" indent="-514350">
              <a:buFont typeface="+mj-lt"/>
              <a:buAutoNum type="alphaLcPeriod"/>
              <a:defRPr/>
            </a:pPr>
            <a:r>
              <a:rPr lang="en-US" sz="3200" dirty="0">
                <a:latin typeface="Times New Roman" pitchFamily="18" charset="0"/>
                <a:cs typeface="Times New Roman" pitchFamily="18" charset="0"/>
              </a:rPr>
              <a:t>Clerk</a:t>
            </a:r>
          </a:p>
          <a:p>
            <a:pPr marL="854075" lvl="1" indent="-514350">
              <a:buFont typeface="+mj-lt"/>
              <a:buAutoNum type="alphaLcPeriod"/>
              <a:defRPr/>
            </a:pPr>
            <a:r>
              <a:rPr lang="en-US" sz="3200" dirty="0">
                <a:latin typeface="Times New Roman" pitchFamily="18" charset="0"/>
                <a:cs typeface="Times New Roman" pitchFamily="18" charset="0"/>
              </a:rPr>
              <a:t>Secretary</a:t>
            </a:r>
          </a:p>
          <a:p>
            <a:pPr marL="854075" lvl="1" indent="-514350">
              <a:buFont typeface="+mj-lt"/>
              <a:buAutoNum type="alphaLcPeriod"/>
              <a:defRPr/>
            </a:pPr>
            <a:r>
              <a:rPr lang="en-US" sz="3200" dirty="0">
                <a:latin typeface="Times New Roman" pitchFamily="18" charset="0"/>
                <a:cs typeface="Times New Roman" pitchFamily="18" charset="0"/>
              </a:rPr>
              <a:t>Treasurer</a:t>
            </a:r>
          </a:p>
          <a:p>
            <a:pPr marL="854075" lvl="1" indent="-514350">
              <a:buFont typeface="+mj-lt"/>
              <a:buAutoNum type="alphaLcPeriod"/>
              <a:defRPr/>
            </a:pPr>
            <a:r>
              <a:rPr lang="en-US" sz="3200" dirty="0">
                <a:latin typeface="Times New Roman" pitchFamily="18" charset="0"/>
                <a:cs typeface="Times New Roman" pitchFamily="18" charset="0"/>
              </a:rPr>
              <a:t>Small support staff</a:t>
            </a:r>
          </a:p>
          <a:p>
            <a:pPr marL="854075" lvl="1" indent="-514350">
              <a:buFont typeface="+mj-lt"/>
              <a:buAutoNum type="alphaLcPeriod"/>
              <a:defRPr/>
            </a:pPr>
            <a:r>
              <a:rPr lang="en-US" sz="3200" dirty="0">
                <a:latin typeface="Times New Roman" pitchFamily="18" charset="0"/>
                <a:cs typeface="Times New Roman" pitchFamily="18" charset="0"/>
              </a:rPr>
              <a:t>A work superintendent</a:t>
            </a:r>
          </a:p>
          <a:p>
            <a:pPr marL="36512" indent="0">
              <a:buFont typeface="Wingdings 2" pitchFamily="18" charset="2"/>
              <a:buNone/>
              <a:defRPr/>
            </a:pPr>
            <a:r>
              <a:rPr lang="en-US" sz="2800" dirty="0">
                <a:latin typeface="Times New Roman" pitchFamily="18" charset="0"/>
                <a:cs typeface="Times New Roman" pitchFamily="18" charset="0"/>
              </a:rPr>
              <a:t>In 1952 the post of an African deputy chairman of ADC was created. By 1961 there were nine African chairmen.</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152400" y="457200"/>
            <a:ext cx="8610600" cy="5668963"/>
          </a:xfrm>
        </p:spPr>
        <p:txBody>
          <a:bodyPr/>
          <a:lstStyle/>
          <a:p>
            <a:pPr marL="36512" indent="0" eaLnBrk="1" hangingPunct="1">
              <a:buFont typeface="Wingdings 2" pitchFamily="18" charset="2"/>
              <a:buNone/>
              <a:defRPr/>
            </a:pPr>
            <a:r>
              <a:rPr lang="en-US" b="1" dirty="0"/>
              <a:t>Special interest groups</a:t>
            </a:r>
          </a:p>
          <a:p>
            <a:pPr marL="36512" indent="0" eaLnBrk="1" hangingPunct="1">
              <a:buFont typeface="Wingdings 2" pitchFamily="18" charset="2"/>
              <a:buNone/>
              <a:defRPr/>
            </a:pPr>
            <a:endParaRPr lang="en-US" b="1" dirty="0"/>
          </a:p>
          <a:p>
            <a:pPr marL="550862" indent="-514350" eaLnBrk="1" hangingPunct="1">
              <a:buFont typeface="+mj-lt"/>
              <a:buAutoNum type="arabicPeriod"/>
              <a:defRPr/>
            </a:pPr>
            <a:r>
              <a:rPr lang="en-US" dirty="0"/>
              <a:t>Missionaries who came to East Africa faced a lot of hardships and trials and that made their missionary societies to lobby their govern­ments for protection</a:t>
            </a:r>
          </a:p>
          <a:p>
            <a:pPr marL="550862" indent="-514350" eaLnBrk="1" hangingPunct="1">
              <a:buFont typeface="+mj-lt"/>
              <a:buAutoNum type="arabicPeriod"/>
              <a:defRPr/>
            </a:pPr>
            <a:r>
              <a:rPr lang="en-US" dirty="0"/>
              <a:t>Anti-slave trade proponents, Imperialists, trad­ers and explorers presented their national inter­ests in the quest for colonies East Africa.</a:t>
            </a:r>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13315">
                                            <p:txEl>
                                              <p:pRg st="0" end="0"/>
                                            </p:txEl>
                                          </p:spTgt>
                                        </p:tgtEl>
                                        <p:attrNameLst>
                                          <p:attrName>style.fontWeight</p:attrName>
                                        </p:attrNameLst>
                                      </p:cBhvr>
                                      <p:to>
                                        <p:strVal val="bold"/>
                                      </p:to>
                                    </p:set>
                                  </p:childTnLst>
                                </p:cTn>
                              </p:par>
                              <p:par>
                                <p:cTn id="7" presetID="15" presetClass="emph" presetSubtype="0" nodeType="withEffect">
                                  <p:stCondLst>
                                    <p:cond delay="0"/>
                                  </p:stCondLst>
                                  <p:iterate type="lt">
                                    <p:tmAbs val="25"/>
                                  </p:iterate>
                                  <p:childTnLst>
                                    <p:set>
                                      <p:cBhvr override="childStyle">
                                        <p:cTn id="8" dur="indefinite"/>
                                        <p:tgtEl>
                                          <p:spTgt spid="13315">
                                            <p:txEl>
                                              <p:pRg st="2" end="2"/>
                                            </p:txEl>
                                          </p:spTgt>
                                        </p:tgtEl>
                                        <p:attrNameLst>
                                          <p:attrName>style.fontWeight</p:attrName>
                                        </p:attrNameLst>
                                      </p:cBhvr>
                                      <p:to>
                                        <p:strVal val="bold"/>
                                      </p:to>
                                    </p:set>
                                  </p:childTnLst>
                                </p:cTn>
                              </p:par>
                              <p:par>
                                <p:cTn id="9" presetID="15" presetClass="emph" presetSubtype="0" nodeType="withEffect">
                                  <p:stCondLst>
                                    <p:cond delay="0"/>
                                  </p:stCondLst>
                                  <p:iterate type="lt">
                                    <p:tmAbs val="25"/>
                                  </p:iterate>
                                  <p:childTnLst>
                                    <p:set>
                                      <p:cBhvr override="childStyle">
                                        <p:cTn id="10" dur="indefinite"/>
                                        <p:tgtEl>
                                          <p:spTgt spid="13315">
                                            <p:txEl>
                                              <p:pRg st="3" end="3"/>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5897563"/>
          </a:xfrm>
        </p:spPr>
        <p:txBody>
          <a:bodyPr/>
          <a:lstStyle/>
          <a:p>
            <a:pPr marL="36512" indent="0" algn="ctr">
              <a:buFont typeface="Wingdings 2" pitchFamily="18" charset="2"/>
              <a:buNone/>
              <a:defRPr/>
            </a:pPr>
            <a:r>
              <a:rPr lang="en-US" dirty="0"/>
              <a:t>Local Government in European Areas</a:t>
            </a:r>
          </a:p>
          <a:p>
            <a:pPr marL="36512" indent="0">
              <a:buFont typeface="Wingdings 2" pitchFamily="18" charset="2"/>
              <a:buNone/>
              <a:defRPr/>
            </a:pPr>
            <a:endParaRPr lang="en-US" sz="1800" dirty="0"/>
          </a:p>
          <a:p>
            <a:pPr>
              <a:buFont typeface="Wingdings" pitchFamily="2" charset="2"/>
              <a:buChar char="Ø"/>
              <a:defRPr/>
            </a:pPr>
            <a:r>
              <a:rPr lang="en-US" sz="2800" dirty="0">
                <a:latin typeface="Times New Roman" pitchFamily="18" charset="0"/>
                <a:cs typeface="Times New Roman" pitchFamily="18" charset="0"/>
              </a:rPr>
              <a:t>In 1917 the government created District Advisory Committees (DAC) chaired by DOs who gave European interests priority (roads, hospitals, schools)</a:t>
            </a:r>
          </a:p>
          <a:p>
            <a:pPr>
              <a:buFont typeface="Wingdings" pitchFamily="2" charset="2"/>
              <a:buChar char="Ø"/>
              <a:defRPr/>
            </a:pPr>
            <a:r>
              <a:rPr lang="en-US" sz="2800" dirty="0">
                <a:latin typeface="Times New Roman" pitchFamily="18" charset="0"/>
                <a:cs typeface="Times New Roman" pitchFamily="18" charset="0"/>
              </a:rPr>
              <a:t>In 1929, the DAC became European District Councils</a:t>
            </a:r>
          </a:p>
          <a:p>
            <a:pPr>
              <a:buFont typeface="Wingdings" pitchFamily="2" charset="2"/>
              <a:buChar char="Ø"/>
              <a:defRPr/>
            </a:pPr>
            <a:r>
              <a:rPr lang="en-US" sz="2800" dirty="0">
                <a:latin typeface="Times New Roman" pitchFamily="18" charset="0"/>
                <a:cs typeface="Times New Roman" pitchFamily="18" charset="0"/>
              </a:rPr>
              <a:t>Between 1929 and 1930 EDCs were established in </a:t>
            </a:r>
            <a:r>
              <a:rPr lang="en-US" sz="2800" dirty="0" err="1">
                <a:latin typeface="Times New Roman" pitchFamily="18" charset="0"/>
                <a:cs typeface="Times New Roman" pitchFamily="18" charset="0"/>
              </a:rPr>
              <a:t>Nakuru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Uasin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Gishu</a:t>
            </a:r>
            <a:r>
              <a:rPr lang="en-US" sz="2800" dirty="0">
                <a:latin typeface="Times New Roman" pitchFamily="18" charset="0"/>
                <a:cs typeface="Times New Roman" pitchFamily="18" charset="0"/>
              </a:rPr>
              <a:t>, Kisumu, </a:t>
            </a:r>
            <a:r>
              <a:rPr lang="en-US" sz="2800" dirty="0" err="1">
                <a:latin typeface="Times New Roman" pitchFamily="18" charset="0"/>
                <a:cs typeface="Times New Roman" pitchFamily="18" charset="0"/>
              </a:rPr>
              <a:t>Naivasha</a:t>
            </a:r>
            <a:r>
              <a:rPr lang="en-US" sz="2800" dirty="0">
                <a:latin typeface="Times New Roman" pitchFamily="18" charset="0"/>
                <a:cs typeface="Times New Roman" pitchFamily="18" charset="0"/>
              </a:rPr>
              <a:t> and Nairobi</a:t>
            </a:r>
          </a:p>
          <a:p>
            <a:pPr>
              <a:buFont typeface="Wingdings" pitchFamily="2" charset="2"/>
              <a:buChar char="Ø"/>
              <a:defRPr/>
            </a:pPr>
            <a:r>
              <a:rPr lang="en-US" sz="2800" dirty="0">
                <a:latin typeface="Times New Roman" pitchFamily="18" charset="0"/>
                <a:cs typeface="Times New Roman" pitchFamily="18" charset="0"/>
              </a:rPr>
              <a:t>In 1937 </a:t>
            </a:r>
            <a:r>
              <a:rPr lang="en-US" sz="2800" dirty="0" err="1">
                <a:latin typeface="Times New Roman" pitchFamily="18" charset="0"/>
                <a:cs typeface="Times New Roman" pitchFamily="18" charset="0"/>
              </a:rPr>
              <a:t>Aberdare</a:t>
            </a:r>
            <a:r>
              <a:rPr lang="en-US" sz="2800" dirty="0">
                <a:latin typeface="Times New Roman" pitchFamily="18" charset="0"/>
                <a:cs typeface="Times New Roman" pitchFamily="18" charset="0"/>
              </a:rPr>
              <a:t> District Council was set up</a:t>
            </a:r>
          </a:p>
          <a:p>
            <a:pPr>
              <a:buFont typeface="Wingdings" pitchFamily="2" charset="2"/>
              <a:buChar char="Ø"/>
              <a:defRPr/>
            </a:pPr>
            <a:r>
              <a:rPr lang="en-US" sz="2800" dirty="0">
                <a:latin typeface="Times New Roman" pitchFamily="18" charset="0"/>
                <a:cs typeface="Times New Roman" pitchFamily="18" charset="0"/>
              </a:rPr>
              <a:t>The councils relied heavily on central govern­ment for funds to develop and run their social functions.</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248400"/>
          </a:xfrm>
        </p:spPr>
        <p:txBody>
          <a:bodyPr/>
          <a:lstStyle/>
          <a:p>
            <a:pPr marL="36512" indent="0" algn="ctr">
              <a:buFont typeface="Wingdings 2" pitchFamily="18" charset="2"/>
              <a:buNone/>
              <a:defRPr/>
            </a:pPr>
            <a:r>
              <a:rPr lang="en-US" b="1" dirty="0"/>
              <a:t>Local Government in Urban Areas</a:t>
            </a:r>
          </a:p>
          <a:p>
            <a:pPr marL="36512" indent="0" algn="ctr">
              <a:buFont typeface="Wingdings 2" pitchFamily="18" charset="2"/>
              <a:buNone/>
              <a:defRPr/>
            </a:pPr>
            <a:endParaRPr lang="en-US" b="1" dirty="0"/>
          </a:p>
          <a:p>
            <a:pPr>
              <a:buFont typeface="Wingdings" pitchFamily="2" charset="2"/>
              <a:buChar char="Ø"/>
              <a:defRPr/>
            </a:pPr>
            <a:r>
              <a:rPr lang="en-US" dirty="0">
                <a:latin typeface="Times New Roman" pitchFamily="18" charset="0"/>
                <a:cs typeface="Times New Roman" pitchFamily="18" charset="0"/>
              </a:rPr>
              <a:t>These councils were dominated by Europeans and Asians, Africans were regarded as foreigners and migrant </a:t>
            </a:r>
            <a:r>
              <a:rPr lang="en-US" dirty="0" err="1">
                <a:latin typeface="Times New Roman" pitchFamily="18" charset="0"/>
                <a:cs typeface="Times New Roman" pitchFamily="18" charset="0"/>
              </a:rPr>
              <a:t>labourers</a:t>
            </a:r>
            <a:r>
              <a:rPr lang="en-US" dirty="0">
                <a:latin typeface="Times New Roman" pitchFamily="18" charset="0"/>
                <a:cs typeface="Times New Roman" pitchFamily="18" charset="0"/>
              </a:rPr>
              <a:t> in towns</a:t>
            </a:r>
          </a:p>
          <a:p>
            <a:pPr>
              <a:buFont typeface="Wingdings" pitchFamily="2" charset="2"/>
              <a:buChar char="Ø"/>
              <a:defRPr/>
            </a:pPr>
            <a:r>
              <a:rPr lang="en-US" dirty="0">
                <a:latin typeface="Times New Roman" pitchFamily="18" charset="0"/>
                <a:cs typeface="Times New Roman" pitchFamily="18" charset="0"/>
              </a:rPr>
              <a:t>Africans in urban areas relied on self-help schemes to provide social services like schools and dispensaries</a:t>
            </a:r>
          </a:p>
          <a:p>
            <a:pPr>
              <a:buFont typeface="Wingdings" pitchFamily="2" charset="2"/>
              <a:buChar char="Ø"/>
              <a:defRPr/>
            </a:pPr>
            <a:r>
              <a:rPr lang="en-US" dirty="0">
                <a:latin typeface="Times New Roman" pitchFamily="18" charset="0"/>
                <a:cs typeface="Times New Roman" pitchFamily="18" charset="0"/>
              </a:rPr>
              <a:t>In 1946, the first African councilor sat on the Nairobi Town Council.</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heel(1)">
                                      <p:cBhvr>
                                        <p:cTn id="1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610600" cy="5745163"/>
          </a:xfrm>
        </p:spPr>
        <p:txBody>
          <a:bodyPr/>
          <a:lstStyle/>
          <a:p>
            <a:pPr marL="36512" indent="0">
              <a:buFont typeface="Wingdings 2" pitchFamily="18" charset="2"/>
              <a:buNone/>
              <a:defRPr/>
            </a:pPr>
            <a:r>
              <a:rPr lang="en-US" sz="2800" b="1" dirty="0"/>
              <a:t>Problems encountered by the Local Government</a:t>
            </a:r>
          </a:p>
          <a:p>
            <a:pPr marL="36512" indent="0">
              <a:buFont typeface="Wingdings 2" pitchFamily="18" charset="2"/>
              <a:buNone/>
              <a:defRPr/>
            </a:pPr>
            <a:endParaRPr lang="en-US" sz="1800" dirty="0"/>
          </a:p>
          <a:p>
            <a:pPr marL="550862" indent="-514350">
              <a:buFont typeface="+mj-lt"/>
              <a:buAutoNum type="arabicPeriod"/>
              <a:defRPr/>
            </a:pPr>
            <a:r>
              <a:rPr lang="en-US" dirty="0"/>
              <a:t>Racial discrimination characterized by absence of basic services to African areas</a:t>
            </a:r>
          </a:p>
          <a:p>
            <a:pPr marL="550862" indent="-514350">
              <a:buFont typeface="+mj-lt"/>
              <a:buAutoNum type="arabicPeriod"/>
              <a:defRPr/>
            </a:pPr>
            <a:r>
              <a:rPr lang="en-US" dirty="0"/>
              <a:t>Inadequate funds with which to undertake their day to day operations and </a:t>
            </a:r>
            <a:r>
              <a:rPr lang="en-US" dirty="0" err="1"/>
              <a:t>programmes</a:t>
            </a:r>
            <a:endParaRPr lang="en-US" dirty="0"/>
          </a:p>
          <a:p>
            <a:pPr marL="550862" indent="-514350">
              <a:buFont typeface="+mj-lt"/>
              <a:buAutoNum type="arabicPeriod"/>
              <a:defRPr/>
            </a:pPr>
            <a:r>
              <a:rPr lang="en-US" dirty="0"/>
              <a:t>Poor transport and communication</a:t>
            </a:r>
          </a:p>
          <a:p>
            <a:pPr marL="550862" indent="-514350">
              <a:buFont typeface="+mj-lt"/>
              <a:buAutoNum type="arabicPeriod"/>
              <a:defRPr/>
            </a:pPr>
            <a:r>
              <a:rPr lang="en-US" dirty="0"/>
              <a:t>Rivalry between the settlers and the locals</a:t>
            </a:r>
          </a:p>
          <a:p>
            <a:pPr marL="550862" indent="-514350">
              <a:buFont typeface="+mj-lt"/>
              <a:buAutoNum type="arabicPeriod"/>
              <a:defRPr/>
            </a:pPr>
            <a:r>
              <a:rPr lang="en-US" dirty="0"/>
              <a:t>Poor co-ordination</a:t>
            </a:r>
          </a:p>
          <a:p>
            <a:pPr marL="550862" indent="-514350">
              <a:buFont typeface="+mj-lt"/>
              <a:buAutoNum type="arabicPeriod"/>
              <a:defRPr/>
            </a:pPr>
            <a:r>
              <a:rPr lang="en-US" dirty="0"/>
              <a:t>Lack of trained and experienced personnel.</a:t>
            </a:r>
          </a:p>
          <a:p>
            <a:pPr>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wipe(down)">
                                      <p:cBhvr>
                                        <p:cTn id="39" dur="580">
                                          <p:stCondLst>
                                            <p:cond delay="0"/>
                                          </p:stCondLst>
                                        </p:cTn>
                                        <p:tgtEl>
                                          <p:spTgt spid="3">
                                            <p:txEl>
                                              <p:pRg st="3" end="3"/>
                                            </p:txEl>
                                          </p:spTgt>
                                        </p:tgtEl>
                                      </p:cBhvr>
                                    </p:animEffect>
                                    <p:anim calcmode="lin" valueType="num">
                                      <p:cBhvr>
                                        <p:cTn id="4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3" end="3"/>
                                            </p:txEl>
                                          </p:spTgt>
                                        </p:tgtEl>
                                      </p:cBhvr>
                                      <p:to x="100000" y="60000"/>
                                    </p:animScale>
                                    <p:animScale>
                                      <p:cBhvr>
                                        <p:cTn id="46" dur="166" decel="50000">
                                          <p:stCondLst>
                                            <p:cond delay="676"/>
                                          </p:stCondLst>
                                        </p:cTn>
                                        <p:tgtEl>
                                          <p:spTgt spid="3">
                                            <p:txEl>
                                              <p:pRg st="3" end="3"/>
                                            </p:txEl>
                                          </p:spTgt>
                                        </p:tgtEl>
                                      </p:cBhvr>
                                      <p:to x="100000" y="100000"/>
                                    </p:animScale>
                                    <p:animScale>
                                      <p:cBhvr>
                                        <p:cTn id="47" dur="26">
                                          <p:stCondLst>
                                            <p:cond delay="1312"/>
                                          </p:stCondLst>
                                        </p:cTn>
                                        <p:tgtEl>
                                          <p:spTgt spid="3">
                                            <p:txEl>
                                              <p:pRg st="3" end="3"/>
                                            </p:txEl>
                                          </p:spTgt>
                                        </p:tgtEl>
                                      </p:cBhvr>
                                      <p:to x="100000" y="80000"/>
                                    </p:animScale>
                                    <p:animScale>
                                      <p:cBhvr>
                                        <p:cTn id="48" dur="166" decel="50000">
                                          <p:stCondLst>
                                            <p:cond delay="1338"/>
                                          </p:stCondLst>
                                        </p:cTn>
                                        <p:tgtEl>
                                          <p:spTgt spid="3">
                                            <p:txEl>
                                              <p:pRg st="3" end="3"/>
                                            </p:txEl>
                                          </p:spTgt>
                                        </p:tgtEl>
                                      </p:cBhvr>
                                      <p:to x="100000" y="100000"/>
                                    </p:animScale>
                                    <p:animScale>
                                      <p:cBhvr>
                                        <p:cTn id="49" dur="26">
                                          <p:stCondLst>
                                            <p:cond delay="1642"/>
                                          </p:stCondLst>
                                        </p:cTn>
                                        <p:tgtEl>
                                          <p:spTgt spid="3">
                                            <p:txEl>
                                              <p:pRg st="3" end="3"/>
                                            </p:txEl>
                                          </p:spTgt>
                                        </p:tgtEl>
                                      </p:cBhvr>
                                      <p:to x="100000" y="90000"/>
                                    </p:animScale>
                                    <p:animScale>
                                      <p:cBhvr>
                                        <p:cTn id="50" dur="166" decel="50000">
                                          <p:stCondLst>
                                            <p:cond delay="1668"/>
                                          </p:stCondLst>
                                        </p:cTn>
                                        <p:tgtEl>
                                          <p:spTgt spid="3">
                                            <p:txEl>
                                              <p:pRg st="3" end="3"/>
                                            </p:txEl>
                                          </p:spTgt>
                                        </p:tgtEl>
                                      </p:cBhvr>
                                      <p:to x="100000" y="100000"/>
                                    </p:animScale>
                                    <p:animScale>
                                      <p:cBhvr>
                                        <p:cTn id="51" dur="26">
                                          <p:stCondLst>
                                            <p:cond delay="1808"/>
                                          </p:stCondLst>
                                        </p:cTn>
                                        <p:tgtEl>
                                          <p:spTgt spid="3">
                                            <p:txEl>
                                              <p:pRg st="3" end="3"/>
                                            </p:txEl>
                                          </p:spTgt>
                                        </p:tgtEl>
                                      </p:cBhvr>
                                      <p:to x="100000" y="95000"/>
                                    </p:animScale>
                                    <p:animScale>
                                      <p:cBhvr>
                                        <p:cTn id="52" dur="166" decel="50000">
                                          <p:stCondLst>
                                            <p:cond delay="1834"/>
                                          </p:stCondLst>
                                        </p:cTn>
                                        <p:tgtEl>
                                          <p:spTgt spid="3">
                                            <p:txEl>
                                              <p:pRg st="3" end="3"/>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Effect transition="in" filter="wipe(down)">
                                      <p:cBhvr>
                                        <p:cTn id="55" dur="580">
                                          <p:stCondLst>
                                            <p:cond delay="0"/>
                                          </p:stCondLst>
                                        </p:cTn>
                                        <p:tgtEl>
                                          <p:spTgt spid="3">
                                            <p:txEl>
                                              <p:pRg st="4" end="4"/>
                                            </p:txEl>
                                          </p:spTgt>
                                        </p:tgtEl>
                                      </p:cBhvr>
                                    </p:animEffect>
                                    <p:anim calcmode="lin" valueType="num">
                                      <p:cBhvr>
                                        <p:cTn id="5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4" end="4"/>
                                            </p:txEl>
                                          </p:spTgt>
                                        </p:tgtEl>
                                      </p:cBhvr>
                                      <p:to x="100000" y="60000"/>
                                    </p:animScale>
                                    <p:animScale>
                                      <p:cBhvr>
                                        <p:cTn id="62" dur="166" decel="50000">
                                          <p:stCondLst>
                                            <p:cond delay="676"/>
                                          </p:stCondLst>
                                        </p:cTn>
                                        <p:tgtEl>
                                          <p:spTgt spid="3">
                                            <p:txEl>
                                              <p:pRg st="4" end="4"/>
                                            </p:txEl>
                                          </p:spTgt>
                                        </p:tgtEl>
                                      </p:cBhvr>
                                      <p:to x="100000" y="100000"/>
                                    </p:animScale>
                                    <p:animScale>
                                      <p:cBhvr>
                                        <p:cTn id="63" dur="26">
                                          <p:stCondLst>
                                            <p:cond delay="1312"/>
                                          </p:stCondLst>
                                        </p:cTn>
                                        <p:tgtEl>
                                          <p:spTgt spid="3">
                                            <p:txEl>
                                              <p:pRg st="4" end="4"/>
                                            </p:txEl>
                                          </p:spTgt>
                                        </p:tgtEl>
                                      </p:cBhvr>
                                      <p:to x="100000" y="80000"/>
                                    </p:animScale>
                                    <p:animScale>
                                      <p:cBhvr>
                                        <p:cTn id="64" dur="166" decel="50000">
                                          <p:stCondLst>
                                            <p:cond delay="1338"/>
                                          </p:stCondLst>
                                        </p:cTn>
                                        <p:tgtEl>
                                          <p:spTgt spid="3">
                                            <p:txEl>
                                              <p:pRg st="4" end="4"/>
                                            </p:txEl>
                                          </p:spTgt>
                                        </p:tgtEl>
                                      </p:cBhvr>
                                      <p:to x="100000" y="100000"/>
                                    </p:animScale>
                                    <p:animScale>
                                      <p:cBhvr>
                                        <p:cTn id="65" dur="26">
                                          <p:stCondLst>
                                            <p:cond delay="1642"/>
                                          </p:stCondLst>
                                        </p:cTn>
                                        <p:tgtEl>
                                          <p:spTgt spid="3">
                                            <p:txEl>
                                              <p:pRg st="4" end="4"/>
                                            </p:txEl>
                                          </p:spTgt>
                                        </p:tgtEl>
                                      </p:cBhvr>
                                      <p:to x="100000" y="90000"/>
                                    </p:animScale>
                                    <p:animScale>
                                      <p:cBhvr>
                                        <p:cTn id="66" dur="166" decel="50000">
                                          <p:stCondLst>
                                            <p:cond delay="1668"/>
                                          </p:stCondLst>
                                        </p:cTn>
                                        <p:tgtEl>
                                          <p:spTgt spid="3">
                                            <p:txEl>
                                              <p:pRg st="4" end="4"/>
                                            </p:txEl>
                                          </p:spTgt>
                                        </p:tgtEl>
                                      </p:cBhvr>
                                      <p:to x="100000" y="100000"/>
                                    </p:animScale>
                                    <p:animScale>
                                      <p:cBhvr>
                                        <p:cTn id="67" dur="26">
                                          <p:stCondLst>
                                            <p:cond delay="1808"/>
                                          </p:stCondLst>
                                        </p:cTn>
                                        <p:tgtEl>
                                          <p:spTgt spid="3">
                                            <p:txEl>
                                              <p:pRg st="4" end="4"/>
                                            </p:txEl>
                                          </p:spTgt>
                                        </p:tgtEl>
                                      </p:cBhvr>
                                      <p:to x="100000" y="95000"/>
                                    </p:animScale>
                                    <p:animScale>
                                      <p:cBhvr>
                                        <p:cTn id="68" dur="166" decel="50000">
                                          <p:stCondLst>
                                            <p:cond delay="1834"/>
                                          </p:stCondLst>
                                        </p:cTn>
                                        <p:tgtEl>
                                          <p:spTgt spid="3">
                                            <p:txEl>
                                              <p:pRg st="4" end="4"/>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6" end="6"/>
                                            </p:txEl>
                                          </p:spTgt>
                                        </p:tgtEl>
                                        <p:attrNameLst>
                                          <p:attrName>style.visibility</p:attrName>
                                        </p:attrNameLst>
                                      </p:cBhvr>
                                      <p:to>
                                        <p:strVal val="visible"/>
                                      </p:to>
                                    </p:set>
                                    <p:animEffect transition="in" filter="wipe(down)">
                                      <p:cBhvr>
                                        <p:cTn id="87" dur="580">
                                          <p:stCondLst>
                                            <p:cond delay="0"/>
                                          </p:stCondLst>
                                        </p:cTn>
                                        <p:tgtEl>
                                          <p:spTgt spid="3">
                                            <p:txEl>
                                              <p:pRg st="6" end="6"/>
                                            </p:txEl>
                                          </p:spTgt>
                                        </p:tgtEl>
                                      </p:cBhvr>
                                    </p:animEffect>
                                    <p:anim calcmode="lin" valueType="num">
                                      <p:cBhvr>
                                        <p:cTn id="8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6" end="6"/>
                                            </p:txEl>
                                          </p:spTgt>
                                        </p:tgtEl>
                                      </p:cBhvr>
                                      <p:to x="100000" y="60000"/>
                                    </p:animScale>
                                    <p:animScale>
                                      <p:cBhvr>
                                        <p:cTn id="94" dur="166" decel="50000">
                                          <p:stCondLst>
                                            <p:cond delay="676"/>
                                          </p:stCondLst>
                                        </p:cTn>
                                        <p:tgtEl>
                                          <p:spTgt spid="3">
                                            <p:txEl>
                                              <p:pRg st="6" end="6"/>
                                            </p:txEl>
                                          </p:spTgt>
                                        </p:tgtEl>
                                      </p:cBhvr>
                                      <p:to x="100000" y="100000"/>
                                    </p:animScale>
                                    <p:animScale>
                                      <p:cBhvr>
                                        <p:cTn id="95" dur="26">
                                          <p:stCondLst>
                                            <p:cond delay="1312"/>
                                          </p:stCondLst>
                                        </p:cTn>
                                        <p:tgtEl>
                                          <p:spTgt spid="3">
                                            <p:txEl>
                                              <p:pRg st="6" end="6"/>
                                            </p:txEl>
                                          </p:spTgt>
                                        </p:tgtEl>
                                      </p:cBhvr>
                                      <p:to x="100000" y="80000"/>
                                    </p:animScale>
                                    <p:animScale>
                                      <p:cBhvr>
                                        <p:cTn id="96" dur="166" decel="50000">
                                          <p:stCondLst>
                                            <p:cond delay="1338"/>
                                          </p:stCondLst>
                                        </p:cTn>
                                        <p:tgtEl>
                                          <p:spTgt spid="3">
                                            <p:txEl>
                                              <p:pRg st="6" end="6"/>
                                            </p:txEl>
                                          </p:spTgt>
                                        </p:tgtEl>
                                      </p:cBhvr>
                                      <p:to x="100000" y="100000"/>
                                    </p:animScale>
                                    <p:animScale>
                                      <p:cBhvr>
                                        <p:cTn id="97" dur="26">
                                          <p:stCondLst>
                                            <p:cond delay="1642"/>
                                          </p:stCondLst>
                                        </p:cTn>
                                        <p:tgtEl>
                                          <p:spTgt spid="3">
                                            <p:txEl>
                                              <p:pRg st="6" end="6"/>
                                            </p:txEl>
                                          </p:spTgt>
                                        </p:tgtEl>
                                      </p:cBhvr>
                                      <p:to x="100000" y="90000"/>
                                    </p:animScale>
                                    <p:animScale>
                                      <p:cBhvr>
                                        <p:cTn id="98" dur="166" decel="50000">
                                          <p:stCondLst>
                                            <p:cond delay="1668"/>
                                          </p:stCondLst>
                                        </p:cTn>
                                        <p:tgtEl>
                                          <p:spTgt spid="3">
                                            <p:txEl>
                                              <p:pRg st="6" end="6"/>
                                            </p:txEl>
                                          </p:spTgt>
                                        </p:tgtEl>
                                      </p:cBhvr>
                                      <p:to x="100000" y="100000"/>
                                    </p:animScale>
                                    <p:animScale>
                                      <p:cBhvr>
                                        <p:cTn id="99" dur="26">
                                          <p:stCondLst>
                                            <p:cond delay="1808"/>
                                          </p:stCondLst>
                                        </p:cTn>
                                        <p:tgtEl>
                                          <p:spTgt spid="3">
                                            <p:txEl>
                                              <p:pRg st="6" end="6"/>
                                            </p:txEl>
                                          </p:spTgt>
                                        </p:tgtEl>
                                      </p:cBhvr>
                                      <p:to x="100000" y="95000"/>
                                    </p:animScale>
                                    <p:animScale>
                                      <p:cBhvr>
                                        <p:cTn id="100" dur="166" decel="50000">
                                          <p:stCondLst>
                                            <p:cond delay="1834"/>
                                          </p:stCondLst>
                                        </p:cTn>
                                        <p:tgtEl>
                                          <p:spTgt spid="3">
                                            <p:txEl>
                                              <p:pRg st="6" end="6"/>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Effect transition="in" filter="wipe(down)">
                                      <p:cBhvr>
                                        <p:cTn id="103" dur="580">
                                          <p:stCondLst>
                                            <p:cond delay="0"/>
                                          </p:stCondLst>
                                        </p:cTn>
                                        <p:tgtEl>
                                          <p:spTgt spid="3">
                                            <p:txEl>
                                              <p:pRg st="7" end="7"/>
                                            </p:txEl>
                                          </p:spTgt>
                                        </p:tgtEl>
                                      </p:cBhvr>
                                    </p:animEffect>
                                    <p:anim calcmode="lin" valueType="num">
                                      <p:cBhvr>
                                        <p:cTn id="10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7" end="7"/>
                                            </p:txEl>
                                          </p:spTgt>
                                        </p:tgtEl>
                                      </p:cBhvr>
                                      <p:to x="100000" y="60000"/>
                                    </p:animScale>
                                    <p:animScale>
                                      <p:cBhvr>
                                        <p:cTn id="110" dur="166" decel="50000">
                                          <p:stCondLst>
                                            <p:cond delay="676"/>
                                          </p:stCondLst>
                                        </p:cTn>
                                        <p:tgtEl>
                                          <p:spTgt spid="3">
                                            <p:txEl>
                                              <p:pRg st="7" end="7"/>
                                            </p:txEl>
                                          </p:spTgt>
                                        </p:tgtEl>
                                      </p:cBhvr>
                                      <p:to x="100000" y="100000"/>
                                    </p:animScale>
                                    <p:animScale>
                                      <p:cBhvr>
                                        <p:cTn id="111" dur="26">
                                          <p:stCondLst>
                                            <p:cond delay="1312"/>
                                          </p:stCondLst>
                                        </p:cTn>
                                        <p:tgtEl>
                                          <p:spTgt spid="3">
                                            <p:txEl>
                                              <p:pRg st="7" end="7"/>
                                            </p:txEl>
                                          </p:spTgt>
                                        </p:tgtEl>
                                      </p:cBhvr>
                                      <p:to x="100000" y="80000"/>
                                    </p:animScale>
                                    <p:animScale>
                                      <p:cBhvr>
                                        <p:cTn id="112" dur="166" decel="50000">
                                          <p:stCondLst>
                                            <p:cond delay="1338"/>
                                          </p:stCondLst>
                                        </p:cTn>
                                        <p:tgtEl>
                                          <p:spTgt spid="3">
                                            <p:txEl>
                                              <p:pRg st="7" end="7"/>
                                            </p:txEl>
                                          </p:spTgt>
                                        </p:tgtEl>
                                      </p:cBhvr>
                                      <p:to x="100000" y="100000"/>
                                    </p:animScale>
                                    <p:animScale>
                                      <p:cBhvr>
                                        <p:cTn id="113" dur="26">
                                          <p:stCondLst>
                                            <p:cond delay="1642"/>
                                          </p:stCondLst>
                                        </p:cTn>
                                        <p:tgtEl>
                                          <p:spTgt spid="3">
                                            <p:txEl>
                                              <p:pRg st="7" end="7"/>
                                            </p:txEl>
                                          </p:spTgt>
                                        </p:tgtEl>
                                      </p:cBhvr>
                                      <p:to x="100000" y="90000"/>
                                    </p:animScale>
                                    <p:animScale>
                                      <p:cBhvr>
                                        <p:cTn id="114" dur="166" decel="50000">
                                          <p:stCondLst>
                                            <p:cond delay="1668"/>
                                          </p:stCondLst>
                                        </p:cTn>
                                        <p:tgtEl>
                                          <p:spTgt spid="3">
                                            <p:txEl>
                                              <p:pRg st="7" end="7"/>
                                            </p:txEl>
                                          </p:spTgt>
                                        </p:tgtEl>
                                      </p:cBhvr>
                                      <p:to x="100000" y="100000"/>
                                    </p:animScale>
                                    <p:animScale>
                                      <p:cBhvr>
                                        <p:cTn id="115" dur="26">
                                          <p:stCondLst>
                                            <p:cond delay="1808"/>
                                          </p:stCondLst>
                                        </p:cTn>
                                        <p:tgtEl>
                                          <p:spTgt spid="3">
                                            <p:txEl>
                                              <p:pRg st="7" end="7"/>
                                            </p:txEl>
                                          </p:spTgt>
                                        </p:tgtEl>
                                      </p:cBhvr>
                                      <p:to x="100000" y="95000"/>
                                    </p:animScale>
                                    <p:animScale>
                                      <p:cBhvr>
                                        <p:cTn id="11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KCSE SAMPLE QUESTIONS</a:t>
            </a:r>
          </a:p>
        </p:txBody>
      </p:sp>
      <p:sp>
        <p:nvSpPr>
          <p:cNvPr id="90115" name="Content Placeholder 2"/>
          <p:cNvSpPr>
            <a:spLocks noGrp="1"/>
          </p:cNvSpPr>
          <p:nvPr>
            <p:ph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457200" y="457200"/>
            <a:ext cx="8229600" cy="5668963"/>
          </a:xfrm>
        </p:spPr>
        <p:txBody>
          <a:bodyPr/>
          <a:lstStyle/>
          <a:p>
            <a:pPr marL="36512" indent="0" algn="ctr" eaLnBrk="1" hangingPunct="1">
              <a:buFont typeface="Wingdings 2" pitchFamily="18" charset="2"/>
              <a:buNone/>
              <a:defRPr/>
            </a:pPr>
            <a:r>
              <a:rPr lang="en-US" b="1" dirty="0"/>
              <a:t>The Process of Partition</a:t>
            </a:r>
          </a:p>
          <a:p>
            <a:pPr marL="36512" indent="0" eaLnBrk="1" hangingPunct="1">
              <a:buFont typeface="Wingdings 2" pitchFamily="18" charset="2"/>
              <a:buNone/>
              <a:defRPr/>
            </a:pPr>
            <a:endParaRPr lang="en-US" dirty="0"/>
          </a:p>
          <a:p>
            <a:pPr eaLnBrk="1" hangingPunct="1">
              <a:buFont typeface="Wingdings" pitchFamily="2" charset="2"/>
              <a:buChar char="Ø"/>
              <a:defRPr/>
            </a:pPr>
            <a:r>
              <a:rPr lang="en-US" dirty="0"/>
              <a:t>The British and the Germans had to struggle to control East Africa with the sultan of Zanzibar.</a:t>
            </a:r>
          </a:p>
          <a:p>
            <a:pPr eaLnBrk="1" hangingPunct="1">
              <a:buFont typeface="Wingdings" pitchFamily="2" charset="2"/>
              <a:buChar char="Ø"/>
              <a:defRPr/>
            </a:pPr>
            <a:r>
              <a:rPr lang="en-US" dirty="0"/>
              <a:t>A commission was set up to enquire into the exact dominion of the sultan.</a:t>
            </a:r>
          </a:p>
          <a:p>
            <a:pPr eaLnBrk="1" hangingPunct="1">
              <a:buFont typeface="Wingdings" pitchFamily="2" charset="2"/>
              <a:buChar char="Ø"/>
              <a:defRPr/>
            </a:pPr>
            <a:r>
              <a:rPr lang="en-US" dirty="0"/>
              <a:t>This led to the signing of the first Anglo-German Agreement, of 1886.</a:t>
            </a:r>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10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33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339">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4339">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anim calcmode="lin" valueType="num">
                                      <p:cBhvr>
                                        <p:cTn id="13" dur="1000" fill="hold"/>
                                        <p:tgtEl>
                                          <p:spTgt spid="14339">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14339">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14339">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14339">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anim calcmode="lin" valueType="num">
                                      <p:cBhvr>
                                        <p:cTn id="19" dur="1000" fill="hold"/>
                                        <p:tgtEl>
                                          <p:spTgt spid="14339">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14339">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14339">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14339">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p:cTn id="25" dur="1000" fill="hold"/>
                                        <p:tgtEl>
                                          <p:spTgt spid="14339">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14339">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14339">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chnic">
  <a:themeElements>
    <a:clrScheme name="Custom 1">
      <a:dk1>
        <a:srgbClr val="7030A0"/>
      </a:dk1>
      <a:lt1>
        <a:srgbClr val="000000"/>
      </a:lt1>
      <a:dk2>
        <a:srgbClr val="FFFFFF"/>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390</TotalTime>
  <Words>4956</Words>
  <Application>Microsoft Office PowerPoint</Application>
  <PresentationFormat>On-screen Show (4:3)</PresentationFormat>
  <Paragraphs>538</Paragraphs>
  <Slides>83</Slides>
  <Notes>0</Notes>
  <HiddenSlides>0</HiddenSlides>
  <MMClips>0</MMClips>
  <ScaleCrop>false</ScaleCrop>
  <HeadingPairs>
    <vt:vector size="4" baseType="variant">
      <vt:variant>
        <vt:lpstr>Theme</vt:lpstr>
      </vt:variant>
      <vt:variant>
        <vt:i4>1</vt:i4>
      </vt:variant>
      <vt:variant>
        <vt:lpstr>Slide Titles</vt:lpstr>
      </vt:variant>
      <vt:variant>
        <vt:i4>83</vt:i4>
      </vt:variant>
    </vt:vector>
  </HeadingPairs>
  <TitlesOfParts>
    <vt:vector size="84" baseType="lpstr">
      <vt:lpstr>Technic</vt:lpstr>
      <vt:lpstr>ESTABLISHMENT OF COLONIAL RULE</vt:lpstr>
      <vt:lpstr>PowerPoint Presentation</vt:lpstr>
      <vt:lpstr>PowerPoint Presentation</vt:lpstr>
      <vt:lpstr> Factors for the scramble and parti­tion of East Africa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KCSE SAMPLE QUESTIONS</vt:lpstr>
    </vt:vector>
  </TitlesOfParts>
  <Company>Ministry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ESTABLISHMENT OF COLONIAL RULE</dc:title>
  <dc:creator>MagSecLap</dc:creator>
  <cp:lastModifiedBy>benson wamalwa</cp:lastModifiedBy>
  <cp:revision>32</cp:revision>
  <dcterms:created xsi:type="dcterms:W3CDTF">2012-08-07T09:12:56Z</dcterms:created>
  <dcterms:modified xsi:type="dcterms:W3CDTF">2019-03-03T19:57:20Z</dcterms:modified>
</cp:coreProperties>
</file>