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25"/>
  </p:notesMasterIdLst>
  <p:sldIdLst>
    <p:sldId id="256" r:id="rId2"/>
    <p:sldId id="257" r:id="rId3"/>
    <p:sldId id="258" r:id="rId4"/>
    <p:sldId id="259" r:id="rId5"/>
    <p:sldId id="260" r:id="rId6"/>
    <p:sldId id="261" r:id="rId7"/>
    <p:sldId id="262" r:id="rId8"/>
    <p:sldId id="263" r:id="rId9"/>
    <p:sldId id="264" r:id="rId10"/>
    <p:sldId id="265" r:id="rId11"/>
    <p:sldId id="278" r:id="rId12"/>
    <p:sldId id="266" r:id="rId13"/>
    <p:sldId id="267" r:id="rId14"/>
    <p:sldId id="268" r:id="rId15"/>
    <p:sldId id="269" r:id="rId16"/>
    <p:sldId id="270" r:id="rId17"/>
    <p:sldId id="271" r:id="rId18"/>
    <p:sldId id="272" r:id="rId19"/>
    <p:sldId id="273" r:id="rId20"/>
    <p:sldId id="274" r:id="rId21"/>
    <p:sldId id="275" r:id="rId22"/>
    <p:sldId id="277" r:id="rId23"/>
    <p:sldId id="276" r:id="rId24"/>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snapVertSplitter="1" vertBarState="minimized" horzBarState="maximized">
    <p:restoredLeft sz="15620"/>
    <p:restoredTop sz="94660"/>
  </p:normalViewPr>
  <p:slideViewPr>
    <p:cSldViewPr>
      <p:cViewPr varScale="1">
        <p:scale>
          <a:sx n="73" d="100"/>
          <a:sy n="73" d="100"/>
        </p:scale>
        <p:origin x="-894" y="-10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9BB6D05-06A3-4054-AD2E-195588EE0288}" type="datetimeFigureOut">
              <a:rPr lang="fr-FR" smtClean="0"/>
              <a:pPr/>
              <a:t>28/07/2014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8FCF2E2-CDA0-452D-90FA-D9FD01404987}"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C8FCF2E2-CDA0-452D-90FA-D9FD01404987}" type="slidenum">
              <a:rPr lang="en-US" smtClean="0"/>
              <a:pPr/>
              <a:t>4</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C8FCF2E2-CDA0-452D-90FA-D9FD01404987}" type="slidenum">
              <a:rPr lang="en-US" smtClean="0"/>
              <a:pPr/>
              <a:t>10</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359898"/>
            <a:ext cx="7406640" cy="1472184"/>
          </a:xfrm>
        </p:spPr>
        <p:txBody>
          <a:bodyPr anchor="b"/>
          <a:lstStyle>
            <a:lvl1pPr algn="l">
              <a:defRPr/>
            </a:lvl1pPr>
            <a:extLst/>
          </a:lstStyle>
          <a:p>
            <a:r>
              <a:rPr kumimoji="0" lang="en-US" smtClean="0"/>
              <a:t>Click to edit Master title style</a:t>
            </a:r>
            <a:endParaRPr kumimoji="0" lang="en-US"/>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7" name="Date Placeholder 6"/>
          <p:cNvSpPr>
            <a:spLocks noGrp="1"/>
          </p:cNvSpPr>
          <p:nvPr>
            <p:ph type="dt" sz="half" idx="10"/>
          </p:nvPr>
        </p:nvSpPr>
        <p:spPr/>
        <p:txBody>
          <a:bodyPr/>
          <a:lstStyle>
            <a:extLst/>
          </a:lstStyle>
          <a:p>
            <a:fld id="{612D59BC-4024-4F8C-B0C5-597C17354796}" type="datetimeFigureOut">
              <a:rPr lang="fr-FR" smtClean="0"/>
              <a:pPr/>
              <a:t>28/07/2014</a:t>
            </a:fld>
            <a:endParaRPr lang="en-US"/>
          </a:p>
        </p:txBody>
      </p:sp>
      <p:sp>
        <p:nvSpPr>
          <p:cNvPr id="20" name="Footer Placeholder 19"/>
          <p:cNvSpPr>
            <a:spLocks noGrp="1"/>
          </p:cNvSpPr>
          <p:nvPr>
            <p:ph type="ftr" sz="quarter" idx="11"/>
          </p:nvPr>
        </p:nvSpPr>
        <p:spPr/>
        <p:txBody>
          <a:bodyPr/>
          <a:lstStyle>
            <a:extLst/>
          </a:lstStyle>
          <a:p>
            <a:endParaRPr lang="en-US"/>
          </a:p>
        </p:txBody>
      </p:sp>
      <p:sp>
        <p:nvSpPr>
          <p:cNvPr id="10" name="Slide Number Placeholder 9"/>
          <p:cNvSpPr>
            <a:spLocks noGrp="1"/>
          </p:cNvSpPr>
          <p:nvPr>
            <p:ph type="sldNum" sz="quarter" idx="12"/>
          </p:nvPr>
        </p:nvSpPr>
        <p:spPr/>
        <p:txBody>
          <a:bodyPr/>
          <a:lstStyle>
            <a:extLst/>
          </a:lstStyle>
          <a:p>
            <a:fld id="{ACE80AA2-60BF-4299-9FD5-CEB51C2ECFF4}" type="slidenum">
              <a:rPr lang="en-US" smtClean="0"/>
              <a:pPr/>
              <a:t>‹#›</a:t>
            </a:fld>
            <a:endParaRPr lang="en-US"/>
          </a:p>
        </p:txBody>
      </p:sp>
      <p:sp>
        <p:nvSpPr>
          <p:cNvPr id="8" name="Oval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612D59BC-4024-4F8C-B0C5-597C17354796}" type="datetimeFigureOut">
              <a:rPr lang="fr-FR" smtClean="0"/>
              <a:pPr/>
              <a:t>28/07/2014</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ACE80AA2-60BF-4299-9FD5-CEB51C2ECFF4}"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1143000" y="274640"/>
            <a:ext cx="55626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612D59BC-4024-4F8C-B0C5-597C17354796}" type="datetimeFigureOut">
              <a:rPr lang="fr-FR" smtClean="0"/>
              <a:pPr/>
              <a:t>28/07/2014</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ACE80AA2-60BF-4299-9FD5-CEB51C2ECFF4}"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612D59BC-4024-4F8C-B0C5-597C17354796}" type="datetimeFigureOut">
              <a:rPr lang="fr-FR" smtClean="0"/>
              <a:pPr/>
              <a:t>28/07/2014</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ACE80AA2-60BF-4299-9FD5-CEB51C2ECFF4}"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612D59BC-4024-4F8C-B0C5-597C17354796}" type="datetimeFigureOut">
              <a:rPr lang="fr-FR" smtClean="0"/>
              <a:pPr/>
              <a:t>28/07/2014</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ACE80AA2-60BF-4299-9FD5-CEB51C2ECFF4}" type="slidenum">
              <a:rPr lang="en-US" smtClean="0"/>
              <a:pPr/>
              <a:t>‹#›</a:t>
            </a:fld>
            <a:endParaRPr lang="en-US"/>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612D59BC-4024-4F8C-B0C5-597C17354796}" type="datetimeFigureOut">
              <a:rPr lang="fr-FR" smtClean="0"/>
              <a:pPr/>
              <a:t>28/07/2014</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ACE80AA2-60BF-4299-9FD5-CEB51C2ECFF4}"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612D59BC-4024-4F8C-B0C5-597C17354796}" type="datetimeFigureOut">
              <a:rPr lang="fr-FR" smtClean="0"/>
              <a:pPr/>
              <a:t>28/07/2014</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ACE80AA2-60BF-4299-9FD5-CEB51C2ECFF4}"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nchor="ct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612D59BC-4024-4F8C-B0C5-597C17354796}" type="datetimeFigureOut">
              <a:rPr lang="fr-FR" smtClean="0"/>
              <a:pPr/>
              <a:t>28/07/2014</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ACE80AA2-60BF-4299-9FD5-CEB51C2ECFF4}"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Date Placeholder 1"/>
          <p:cNvSpPr>
            <a:spLocks noGrp="1"/>
          </p:cNvSpPr>
          <p:nvPr>
            <p:ph type="dt" sz="half" idx="10"/>
          </p:nvPr>
        </p:nvSpPr>
        <p:spPr/>
        <p:txBody>
          <a:bodyPr/>
          <a:lstStyle>
            <a:extLst/>
          </a:lstStyle>
          <a:p>
            <a:fld id="{612D59BC-4024-4F8C-B0C5-597C17354796}" type="datetimeFigureOut">
              <a:rPr lang="fr-FR" smtClean="0"/>
              <a:pPr/>
              <a:t>28/07/2014</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ACE80AA2-60BF-4299-9FD5-CEB51C2ECFF4}" type="slidenum">
              <a:rPr lang="en-US" smtClean="0"/>
              <a:pPr/>
              <a:t>‹#›</a:t>
            </a:fld>
            <a:endParaRPr lang="en-US"/>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612D59BC-4024-4F8C-B0C5-597C17354796}" type="datetimeFigureOut">
              <a:rPr lang="fr-FR" smtClean="0"/>
              <a:pPr/>
              <a:t>28/07/2014</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ACE80AA2-60BF-4299-9FD5-CEB51C2ECFF4}"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extLst/>
          </a:lstStyle>
          <a:p>
            <a:fld id="{612D59BC-4024-4F8C-B0C5-597C17354796}" type="datetimeFigureOut">
              <a:rPr lang="fr-FR" smtClean="0"/>
              <a:pPr/>
              <a:t>28/07/2014</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ACE80AA2-60BF-4299-9FD5-CEB51C2ECFF4}" type="slidenum">
              <a:rPr lang="en-US" smtClean="0"/>
              <a:pPr/>
              <a:t>‹#›</a:t>
            </a:fld>
            <a:endParaRPr lang="en-US"/>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n-US" smtClean="0"/>
              <a:t>Click icon to add picture</a:t>
            </a:r>
            <a:endParaRPr kumimoji="0" lang="en-US" dirty="0"/>
          </a:p>
        </p:txBody>
      </p:sp>
      <p:sp>
        <p:nvSpPr>
          <p:cNvPr id="9" name="Flowchart: Proces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Flowchart: Proces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ie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le Placeholder 4"/>
          <p:cNvSpPr>
            <a:spLocks noGrp="1"/>
          </p:cNvSpPr>
          <p:nvPr>
            <p:ph type="title"/>
          </p:nvPr>
        </p:nvSpPr>
        <p:spPr>
          <a:xfrm>
            <a:off x="1435608" y="274638"/>
            <a:ext cx="7498080" cy="1143000"/>
          </a:xfrm>
          <a:prstGeom prst="rect">
            <a:avLst/>
          </a:prstGeom>
        </p:spPr>
        <p:txBody>
          <a:bodyPr anchor="ctr">
            <a:normAutofit/>
          </a:bodyPr>
          <a:lstStyle>
            <a:extLst/>
          </a:lstStyle>
          <a:p>
            <a:r>
              <a:rPr kumimoji="0" lang="en-US" smtClean="0"/>
              <a:t>Click to edit Master title style</a:t>
            </a:r>
            <a:endParaRPr kumimoji="0" lang="en-US"/>
          </a:p>
        </p:txBody>
      </p:sp>
      <p:sp>
        <p:nvSpPr>
          <p:cNvPr id="9" name="Text Placeholder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612D59BC-4024-4F8C-B0C5-597C17354796}" type="datetimeFigureOut">
              <a:rPr lang="fr-FR" smtClean="0"/>
              <a:pPr/>
              <a:t>28/07/2014</a:t>
            </a:fld>
            <a:endParaRPr lang="en-US"/>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n-US"/>
          </a:p>
        </p:txBody>
      </p:sp>
      <p:sp>
        <p:nvSpPr>
          <p:cNvPr id="22" name="Slide Number Placeholder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ACE80AA2-60BF-4299-9FD5-CEB51C2ECFF4}" type="slidenum">
              <a:rPr lang="en-US" smtClean="0"/>
              <a:pPr/>
              <a:t>‹#›</a:t>
            </a:fld>
            <a:endParaRPr lang="en-US"/>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b="1" u="sng" smtClean="0">
                <a:solidFill>
                  <a:srgbClr val="C00000"/>
                </a:solidFill>
              </a:rPr>
              <a:t>AGRICULTURAL </a:t>
            </a:r>
            <a:r>
              <a:rPr lang="en-US" b="1" u="sng" dirty="0" smtClean="0">
                <a:solidFill>
                  <a:srgbClr val="C00000"/>
                </a:solidFill>
              </a:rPr>
              <a:t>ECONOMICS I </a:t>
            </a:r>
            <a:r>
              <a:rPr lang="en-US" b="1" u="sng" dirty="0">
                <a:solidFill>
                  <a:srgbClr val="C00000"/>
                </a:solidFill>
              </a:rPr>
              <a:t>(BASIC CONCEPTS AND FARM RECORDS)</a:t>
            </a:r>
            <a:r>
              <a:rPr lang="fr-FR" dirty="0"/>
              <a:t/>
            </a:r>
            <a:br>
              <a:rPr lang="fr-FR" dirty="0"/>
            </a:br>
            <a:endParaRPr lang="en-US" dirty="0"/>
          </a:p>
        </p:txBody>
      </p:sp>
      <p:sp>
        <p:nvSpPr>
          <p:cNvPr id="3" name="Subtitle 2"/>
          <p:cNvSpPr>
            <a:spLocks noGrp="1"/>
          </p:cNvSpPr>
          <p:nvPr>
            <p:ph idx="1"/>
          </p:nvPr>
        </p:nvSpPr>
        <p:spPr/>
        <p:txBody>
          <a:bodyPr>
            <a:normAutofit/>
          </a:bodyPr>
          <a:lstStyle/>
          <a:p>
            <a:pPr>
              <a:buNone/>
            </a:pPr>
            <a:r>
              <a:rPr lang="en-US" dirty="0"/>
              <a:t>This topic entails the following</a:t>
            </a:r>
            <a:endParaRPr lang="fr-FR" dirty="0"/>
          </a:p>
          <a:p>
            <a:pPr lvl="0">
              <a:buFont typeface="Wingdings" pitchFamily="2" charset="2"/>
              <a:buChar char="Ø"/>
            </a:pPr>
            <a:r>
              <a:rPr lang="en-US" dirty="0"/>
              <a:t>Definition of scarcity, tastes and preferences, opportunity cost as used in agricultural production.</a:t>
            </a:r>
            <a:endParaRPr lang="fr-FR" dirty="0"/>
          </a:p>
          <a:p>
            <a:pPr lvl="0">
              <a:buFont typeface="Wingdings" pitchFamily="2" charset="2"/>
              <a:buChar char="Ø"/>
            </a:pPr>
            <a:r>
              <a:rPr lang="en-US" dirty="0"/>
              <a:t>Uses of farm records</a:t>
            </a:r>
            <a:endParaRPr lang="fr-FR" dirty="0"/>
          </a:p>
          <a:p>
            <a:pPr>
              <a:buFont typeface="Wingdings" pitchFamily="2" charset="2"/>
              <a:buChar char="Ø"/>
            </a:pPr>
            <a:r>
              <a:rPr lang="en-US" dirty="0"/>
              <a:t>Types of farm records i.e. production, field operation, breeding, feeding, health, labour and muster roll.</a:t>
            </a:r>
            <a:endParaRPr lang="fr-FR" dirty="0"/>
          </a:p>
          <a:p>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u="sng" dirty="0" smtClean="0">
                <a:solidFill>
                  <a:schemeClr val="accent3"/>
                </a:solidFill>
              </a:rPr>
              <a:t>Uses of farm records</a:t>
            </a:r>
            <a:r>
              <a:rPr lang="fr-FR" dirty="0" smtClean="0">
                <a:solidFill>
                  <a:schemeClr val="accent3"/>
                </a:solidFill>
              </a:rPr>
              <a:t/>
            </a:r>
            <a:br>
              <a:rPr lang="fr-FR" dirty="0" smtClean="0">
                <a:solidFill>
                  <a:schemeClr val="accent3"/>
                </a:solidFill>
              </a:rPr>
            </a:br>
            <a:endParaRPr lang="en-US" dirty="0">
              <a:solidFill>
                <a:schemeClr val="accent3"/>
              </a:solidFill>
            </a:endParaRPr>
          </a:p>
        </p:txBody>
      </p:sp>
      <p:sp>
        <p:nvSpPr>
          <p:cNvPr id="3" name="Content Placeholder 2"/>
          <p:cNvSpPr>
            <a:spLocks noGrp="1"/>
          </p:cNvSpPr>
          <p:nvPr>
            <p:ph idx="1"/>
          </p:nvPr>
        </p:nvSpPr>
        <p:spPr/>
        <p:txBody>
          <a:bodyPr>
            <a:normAutofit/>
          </a:bodyPr>
          <a:lstStyle/>
          <a:p>
            <a:pPr lvl="0"/>
            <a:r>
              <a:rPr lang="en-US" dirty="0" smtClean="0"/>
              <a:t>Helps to compare the performance of different enterprises within a farm</a:t>
            </a:r>
            <a:endParaRPr lang="fr-FR" dirty="0" smtClean="0"/>
          </a:p>
          <a:p>
            <a:pPr lvl="0"/>
            <a:r>
              <a:rPr lang="en-US" dirty="0" smtClean="0"/>
              <a:t>Show the history of the farm</a:t>
            </a:r>
            <a:endParaRPr lang="fr-FR" dirty="0" smtClean="0"/>
          </a:p>
          <a:p>
            <a:pPr lvl="0"/>
            <a:r>
              <a:rPr lang="en-US" dirty="0" smtClean="0"/>
              <a:t>Guides a farmer in planning and budgeting of farm operations</a:t>
            </a:r>
            <a:endParaRPr lang="fr-FR" dirty="0" smtClean="0"/>
          </a:p>
          <a:p>
            <a:pPr lvl="0"/>
            <a:r>
              <a:rPr lang="en-US" dirty="0" smtClean="0"/>
              <a:t>Help to detect loss or theft on the farm</a:t>
            </a:r>
            <a:endParaRPr lang="fr-FR" dirty="0" smtClean="0"/>
          </a:p>
          <a:p>
            <a:pPr lvl="0"/>
            <a:r>
              <a:rPr lang="en-US" dirty="0" smtClean="0"/>
              <a:t>Help in the assessment of income tax to avoid over or under taxation</a:t>
            </a:r>
            <a:endParaRPr lang="fr-FR" dirty="0" smtClean="0"/>
          </a:p>
          <a:p>
            <a:pPr>
              <a:buNone/>
            </a:pP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smtClean="0">
                <a:solidFill>
                  <a:schemeClr val="accent3"/>
                </a:solidFill>
              </a:rPr>
              <a:t>Uses of farm records</a:t>
            </a:r>
            <a:endParaRPr lang="en-GB" dirty="0"/>
          </a:p>
        </p:txBody>
      </p:sp>
      <p:sp>
        <p:nvSpPr>
          <p:cNvPr id="3" name="Content Placeholder 2"/>
          <p:cNvSpPr>
            <a:spLocks noGrp="1"/>
          </p:cNvSpPr>
          <p:nvPr>
            <p:ph idx="1"/>
          </p:nvPr>
        </p:nvSpPr>
        <p:spPr/>
        <p:txBody>
          <a:bodyPr>
            <a:normAutofit fontScale="85000" lnSpcReduction="20000"/>
          </a:bodyPr>
          <a:lstStyle/>
          <a:p>
            <a:pPr lvl="0"/>
            <a:r>
              <a:rPr lang="en-US" dirty="0" smtClean="0"/>
              <a:t>Helps to determine the value of the farm or to determine the assets and liabilities of the farm</a:t>
            </a:r>
            <a:endParaRPr lang="fr-FR" dirty="0" smtClean="0"/>
          </a:p>
          <a:p>
            <a:pPr lvl="0"/>
            <a:r>
              <a:rPr lang="en-US" dirty="0" smtClean="0"/>
              <a:t>Make it easy to share the profits and losses in partnership</a:t>
            </a:r>
            <a:endParaRPr lang="fr-FR" dirty="0" smtClean="0"/>
          </a:p>
          <a:p>
            <a:pPr lvl="0"/>
            <a:r>
              <a:rPr lang="en-US" dirty="0" smtClean="0"/>
              <a:t>Helps in settling dispute among heirs to the estate when a farmer dies without leaving a will</a:t>
            </a:r>
            <a:endParaRPr lang="fr-FR" dirty="0" smtClean="0"/>
          </a:p>
          <a:p>
            <a:pPr lvl="0"/>
            <a:r>
              <a:rPr lang="en-US" dirty="0" smtClean="0"/>
              <a:t>Help to show whether a farm business is making profits or loses</a:t>
            </a:r>
            <a:endParaRPr lang="fr-FR" dirty="0" smtClean="0"/>
          </a:p>
          <a:p>
            <a:pPr lvl="0"/>
            <a:r>
              <a:rPr lang="en-US" dirty="0" smtClean="0"/>
              <a:t>Helps in supporting insurance claims on death, theft etc</a:t>
            </a:r>
            <a:endParaRPr lang="fr-FR" dirty="0" smtClean="0"/>
          </a:p>
          <a:p>
            <a:pPr lvl="0"/>
            <a:r>
              <a:rPr lang="en-US" dirty="0" smtClean="0"/>
              <a:t>Provide labour information like terminal benefits e.g. NSSF</a:t>
            </a:r>
            <a:endParaRPr lang="fr-FR" dirty="0" smtClean="0"/>
          </a:p>
          <a:p>
            <a:pPr>
              <a:buNone/>
            </a:pPr>
            <a:endParaRPr lang="en-GB"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u="sng" dirty="0" smtClean="0">
                <a:solidFill>
                  <a:srgbClr val="FF0000"/>
                </a:solidFill>
              </a:rPr>
              <a:t>Types of farm records</a:t>
            </a:r>
            <a:r>
              <a:rPr lang="fr-FR" dirty="0" smtClean="0">
                <a:solidFill>
                  <a:srgbClr val="FF0000"/>
                </a:solidFill>
              </a:rPr>
              <a:t/>
            </a:r>
            <a:br>
              <a:rPr lang="fr-FR" dirty="0" smtClean="0">
                <a:solidFill>
                  <a:srgbClr val="FF0000"/>
                </a:solidFill>
              </a:rPr>
            </a:br>
            <a:endParaRPr lang="en-US" dirty="0">
              <a:solidFill>
                <a:srgbClr val="FF0000"/>
              </a:solidFill>
            </a:endParaRPr>
          </a:p>
        </p:txBody>
      </p:sp>
      <p:sp>
        <p:nvSpPr>
          <p:cNvPr id="3" name="Content Placeholder 2"/>
          <p:cNvSpPr>
            <a:spLocks noGrp="1"/>
          </p:cNvSpPr>
          <p:nvPr>
            <p:ph idx="1"/>
          </p:nvPr>
        </p:nvSpPr>
        <p:spPr/>
        <p:txBody>
          <a:bodyPr>
            <a:normAutofit lnSpcReduction="10000"/>
          </a:bodyPr>
          <a:lstStyle/>
          <a:p>
            <a:pPr marL="596646" lvl="0" indent="-514350">
              <a:buFont typeface="+mj-lt"/>
              <a:buAutoNum type="arabicPeriod"/>
            </a:pPr>
            <a:r>
              <a:rPr lang="en-US" dirty="0" smtClean="0"/>
              <a:t>Production records</a:t>
            </a:r>
            <a:endParaRPr lang="fr-FR" dirty="0" smtClean="0"/>
          </a:p>
          <a:p>
            <a:pPr marL="596646" lvl="0" indent="-514350">
              <a:buFont typeface="+mj-lt"/>
              <a:buAutoNum type="arabicPeriod"/>
            </a:pPr>
            <a:r>
              <a:rPr lang="en-US" dirty="0" smtClean="0"/>
              <a:t>Inventory records</a:t>
            </a:r>
            <a:endParaRPr lang="fr-FR" dirty="0" smtClean="0"/>
          </a:p>
          <a:p>
            <a:pPr marL="596646" lvl="0" indent="-514350">
              <a:buFont typeface="+mj-lt"/>
              <a:buAutoNum type="arabicPeriod"/>
            </a:pPr>
            <a:r>
              <a:rPr lang="en-US" dirty="0" smtClean="0"/>
              <a:t>Field operation records</a:t>
            </a:r>
            <a:endParaRPr lang="fr-FR" dirty="0" smtClean="0"/>
          </a:p>
          <a:p>
            <a:pPr marL="596646" lvl="0" indent="-514350">
              <a:buFont typeface="+mj-lt"/>
              <a:buAutoNum type="arabicPeriod"/>
            </a:pPr>
            <a:r>
              <a:rPr lang="en-US" dirty="0" smtClean="0"/>
              <a:t>Breeding records</a:t>
            </a:r>
            <a:endParaRPr lang="fr-FR" dirty="0" smtClean="0"/>
          </a:p>
          <a:p>
            <a:pPr marL="596646" lvl="0" indent="-514350">
              <a:buFont typeface="+mj-lt"/>
              <a:buAutoNum type="arabicPeriod"/>
            </a:pPr>
            <a:r>
              <a:rPr lang="en-US" dirty="0" smtClean="0"/>
              <a:t>Feeding records</a:t>
            </a:r>
          </a:p>
          <a:p>
            <a:pPr marL="596646" lvl="0" indent="-514350">
              <a:buFont typeface="+mj-lt"/>
              <a:buAutoNum type="arabicPeriod"/>
            </a:pPr>
            <a:r>
              <a:rPr lang="en-US" dirty="0" smtClean="0"/>
              <a:t>Health records  </a:t>
            </a:r>
            <a:endParaRPr lang="fr-FR" dirty="0" smtClean="0"/>
          </a:p>
          <a:p>
            <a:pPr marL="596646" lvl="0" indent="-514350">
              <a:buFont typeface="+mj-lt"/>
              <a:buAutoNum type="arabicPeriod"/>
            </a:pPr>
            <a:r>
              <a:rPr lang="en-US" dirty="0" smtClean="0"/>
              <a:t>Marketing records</a:t>
            </a:r>
            <a:endParaRPr lang="fr-FR" dirty="0" smtClean="0"/>
          </a:p>
          <a:p>
            <a:pPr marL="596646" lvl="0" indent="-514350">
              <a:buFont typeface="+mj-lt"/>
              <a:buAutoNum type="arabicPeriod"/>
            </a:pPr>
            <a:r>
              <a:rPr lang="en-US" dirty="0" smtClean="0"/>
              <a:t>Labour records</a:t>
            </a:r>
          </a:p>
          <a:p>
            <a:pPr marL="596646" lvl="0" indent="-514350">
              <a:buFont typeface="+mj-lt"/>
              <a:buAutoNum type="arabicPeriod"/>
            </a:pPr>
            <a:r>
              <a:rPr lang="en-US" dirty="0" smtClean="0"/>
              <a:t>Muster roll </a:t>
            </a:r>
            <a:endParaRPr lang="fr-FR" dirty="0" smtClean="0"/>
          </a:p>
          <a:p>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solidFill>
                  <a:srgbClr val="FF0000"/>
                </a:solidFill>
              </a:rPr>
              <a:t>1. Production records</a:t>
            </a:r>
            <a:endParaRPr lang="en-US" dirty="0">
              <a:solidFill>
                <a:srgbClr val="FF0000"/>
              </a:solidFill>
            </a:endParaRPr>
          </a:p>
        </p:txBody>
      </p:sp>
      <p:sp>
        <p:nvSpPr>
          <p:cNvPr id="3" name="Content Placeholder 2"/>
          <p:cNvSpPr>
            <a:spLocks noGrp="1"/>
          </p:cNvSpPr>
          <p:nvPr>
            <p:ph idx="1"/>
          </p:nvPr>
        </p:nvSpPr>
        <p:spPr/>
        <p:txBody>
          <a:bodyPr/>
          <a:lstStyle/>
          <a:p>
            <a:r>
              <a:rPr lang="en-US" dirty="0" smtClean="0"/>
              <a:t>This is a record which show the total yield from each enterprise and also the yield per unit of the enterprise.</a:t>
            </a:r>
            <a:endParaRPr lang="fr-FR" dirty="0" smtClean="0"/>
          </a:p>
          <a:p>
            <a:pPr>
              <a:buNone/>
            </a:pPr>
            <a:r>
              <a:rPr lang="en-US" b="1" dirty="0" smtClean="0"/>
              <a:t>Example of production records (dairy milk production record)</a:t>
            </a:r>
            <a:endParaRPr lang="fr-FR" dirty="0" smtClean="0"/>
          </a:p>
          <a:p>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solidFill>
                  <a:srgbClr val="FF0000"/>
                </a:solidFill>
              </a:rPr>
              <a:t>2. Inventory records</a:t>
            </a:r>
            <a:r>
              <a:rPr lang="fr-FR" dirty="0" smtClean="0"/>
              <a:t/>
            </a:r>
            <a:br>
              <a:rPr lang="fr-FR" dirty="0" smtClean="0"/>
            </a:br>
            <a:endParaRPr lang="en-US" dirty="0"/>
          </a:p>
        </p:txBody>
      </p:sp>
      <p:sp>
        <p:nvSpPr>
          <p:cNvPr id="3" name="Content Placeholder 2"/>
          <p:cNvSpPr>
            <a:spLocks noGrp="1"/>
          </p:cNvSpPr>
          <p:nvPr>
            <p:ph idx="1"/>
          </p:nvPr>
        </p:nvSpPr>
        <p:spPr/>
        <p:txBody>
          <a:bodyPr/>
          <a:lstStyle/>
          <a:p>
            <a:r>
              <a:rPr lang="en-US" dirty="0" smtClean="0"/>
              <a:t>This is the physical count of everything that the farm owns and all that it owes others. There are two types of inventory records namely:</a:t>
            </a:r>
            <a:endParaRPr lang="fr-FR" dirty="0" smtClean="0"/>
          </a:p>
          <a:p>
            <a:pPr marL="596646" lvl="0" indent="-514350">
              <a:buFont typeface="+mj-lt"/>
              <a:buAutoNum type="alphaLcParenR"/>
            </a:pPr>
            <a:r>
              <a:rPr lang="en-US" dirty="0" smtClean="0">
                <a:solidFill>
                  <a:schemeClr val="accent4"/>
                </a:solidFill>
              </a:rPr>
              <a:t>Consumable goods inventory</a:t>
            </a:r>
            <a:endParaRPr lang="fr-FR" dirty="0" smtClean="0">
              <a:solidFill>
                <a:schemeClr val="accent4"/>
              </a:solidFill>
            </a:endParaRPr>
          </a:p>
          <a:p>
            <a:pPr marL="596646" lvl="0" indent="-514350">
              <a:buFont typeface="+mj-lt"/>
              <a:buAutoNum type="alphaLcParenR"/>
            </a:pPr>
            <a:r>
              <a:rPr lang="en-US" dirty="0" smtClean="0">
                <a:solidFill>
                  <a:schemeClr val="accent4"/>
                </a:solidFill>
              </a:rPr>
              <a:t>Permanent goods inventory</a:t>
            </a:r>
            <a:endParaRPr lang="fr-FR" dirty="0" smtClean="0">
              <a:solidFill>
                <a:schemeClr val="accent4"/>
              </a:solidFill>
            </a:endParaRPr>
          </a:p>
          <a:p>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solidFill>
                  <a:schemeClr val="accent4"/>
                </a:solidFill>
              </a:rPr>
              <a:t>a) Consumable goods inventory</a:t>
            </a:r>
            <a:r>
              <a:rPr lang="fr-FR" dirty="0" smtClean="0"/>
              <a:t/>
            </a:r>
            <a:br>
              <a:rPr lang="fr-FR" dirty="0" smtClean="0"/>
            </a:b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This is inventory showing a list of goods which normally are used up during a production process, therefore needs constant replacement. Such goods include:</a:t>
            </a:r>
            <a:endParaRPr lang="fr-FR" dirty="0" smtClean="0"/>
          </a:p>
          <a:p>
            <a:pPr lvl="0"/>
            <a:r>
              <a:rPr lang="en-US" dirty="0" smtClean="0"/>
              <a:t>Fertilizers</a:t>
            </a:r>
            <a:endParaRPr lang="fr-FR" dirty="0" smtClean="0"/>
          </a:p>
          <a:p>
            <a:pPr lvl="0"/>
            <a:r>
              <a:rPr lang="en-US" dirty="0" smtClean="0"/>
              <a:t>Livestock feeds</a:t>
            </a:r>
            <a:endParaRPr lang="fr-FR" dirty="0" smtClean="0"/>
          </a:p>
          <a:p>
            <a:pPr lvl="0"/>
            <a:r>
              <a:rPr lang="en-US" dirty="0" smtClean="0"/>
              <a:t>Planting materials e.g. seeds</a:t>
            </a:r>
            <a:endParaRPr lang="fr-FR" dirty="0" smtClean="0"/>
          </a:p>
          <a:p>
            <a:pPr lvl="0"/>
            <a:r>
              <a:rPr lang="en-US" dirty="0" smtClean="0"/>
              <a:t>Chemicals e.g. insecticides, herbicides</a:t>
            </a:r>
            <a:endParaRPr lang="fr-FR" dirty="0" smtClean="0"/>
          </a:p>
          <a:p>
            <a:pPr lvl="0"/>
            <a:r>
              <a:rPr lang="en-US" dirty="0" smtClean="0"/>
              <a:t>Sisal ropes and strings etc</a:t>
            </a:r>
            <a:endParaRPr lang="fr-FR" dirty="0" smtClean="0"/>
          </a:p>
          <a:p>
            <a:pPr>
              <a:buNone/>
            </a:pPr>
            <a:r>
              <a:rPr lang="en-US" b="1" dirty="0" smtClean="0"/>
              <a:t>Example of consumable goods inventory </a:t>
            </a:r>
            <a:endParaRPr lang="fr-FR" dirty="0" smtClean="0"/>
          </a:p>
          <a:p>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solidFill>
                  <a:schemeClr val="accent4"/>
                </a:solidFill>
              </a:rPr>
              <a:t>b) Permanent goods inventory     </a:t>
            </a:r>
            <a:r>
              <a:rPr lang="fr-FR" dirty="0" smtClean="0">
                <a:solidFill>
                  <a:schemeClr val="accent4"/>
                </a:solidFill>
              </a:rPr>
              <a:t/>
            </a:r>
            <a:br>
              <a:rPr lang="fr-FR" dirty="0" smtClean="0">
                <a:solidFill>
                  <a:schemeClr val="accent4"/>
                </a:solidFill>
              </a:rPr>
            </a:br>
            <a:endParaRPr lang="en-US" dirty="0">
              <a:solidFill>
                <a:schemeClr val="accent4"/>
              </a:solidFill>
            </a:endParaRPr>
          </a:p>
        </p:txBody>
      </p:sp>
      <p:sp>
        <p:nvSpPr>
          <p:cNvPr id="3" name="Content Placeholder 2"/>
          <p:cNvSpPr>
            <a:spLocks noGrp="1"/>
          </p:cNvSpPr>
          <p:nvPr>
            <p:ph idx="1"/>
          </p:nvPr>
        </p:nvSpPr>
        <p:spPr/>
        <p:txBody>
          <a:bodyPr>
            <a:normAutofit fontScale="92500" lnSpcReduction="20000"/>
          </a:bodyPr>
          <a:lstStyle/>
          <a:p>
            <a:r>
              <a:rPr lang="en-US" dirty="0" smtClean="0"/>
              <a:t>This is inventory showing a list of goods which are permanent in nature i.e. the type of goods which will not get used up in the production process such goods include:</a:t>
            </a:r>
            <a:endParaRPr lang="fr-FR" dirty="0" smtClean="0"/>
          </a:p>
          <a:p>
            <a:pPr lvl="0"/>
            <a:r>
              <a:rPr lang="en-US" dirty="0" smtClean="0"/>
              <a:t>Farm machinery and implements</a:t>
            </a:r>
            <a:endParaRPr lang="fr-FR" dirty="0" smtClean="0"/>
          </a:p>
          <a:p>
            <a:pPr lvl="0"/>
            <a:r>
              <a:rPr lang="en-US" dirty="0" smtClean="0"/>
              <a:t>Farm equipment and buildings</a:t>
            </a:r>
            <a:endParaRPr lang="fr-FR" dirty="0" smtClean="0"/>
          </a:p>
          <a:p>
            <a:pPr lvl="0"/>
            <a:r>
              <a:rPr lang="en-US" dirty="0" smtClean="0"/>
              <a:t>Livestock such as breeding stock</a:t>
            </a:r>
            <a:endParaRPr lang="fr-FR" dirty="0" smtClean="0"/>
          </a:p>
          <a:p>
            <a:pPr lvl="0"/>
            <a:r>
              <a:rPr lang="en-US" dirty="0" smtClean="0"/>
              <a:t>Annual crops</a:t>
            </a:r>
            <a:endParaRPr lang="fr-FR" dirty="0" smtClean="0"/>
          </a:p>
          <a:p>
            <a:pPr lvl="0"/>
            <a:r>
              <a:rPr lang="en-US" dirty="0" smtClean="0"/>
              <a:t>Hand tools</a:t>
            </a:r>
            <a:endParaRPr lang="fr-FR" dirty="0" smtClean="0"/>
          </a:p>
          <a:p>
            <a:pPr lvl="0"/>
            <a:r>
              <a:rPr lang="en-US" dirty="0" smtClean="0"/>
              <a:t>Land (arable)</a:t>
            </a:r>
            <a:r>
              <a:rPr lang="en-US" b="1" dirty="0" smtClean="0"/>
              <a:t>    </a:t>
            </a:r>
            <a:endParaRPr lang="fr-FR" dirty="0" smtClean="0"/>
          </a:p>
          <a:p>
            <a:pPr>
              <a:buNone/>
            </a:pPr>
            <a:r>
              <a:rPr lang="en-US" b="1" dirty="0" smtClean="0"/>
              <a:t>Example of permanent goods inventory</a:t>
            </a:r>
            <a:endParaRPr lang="fr-FR" dirty="0" smtClean="0"/>
          </a:p>
          <a:p>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solidFill>
                  <a:srgbClr val="FF0000"/>
                </a:solidFill>
              </a:rPr>
              <a:t>3. Field operation records</a:t>
            </a:r>
            <a:r>
              <a:rPr lang="fr-FR" dirty="0" smtClean="0">
                <a:solidFill>
                  <a:srgbClr val="FF0000"/>
                </a:solidFill>
              </a:rPr>
              <a:t/>
            </a:r>
            <a:br>
              <a:rPr lang="fr-FR" dirty="0" smtClean="0">
                <a:solidFill>
                  <a:srgbClr val="FF0000"/>
                </a:solidFill>
              </a:rPr>
            </a:br>
            <a:endParaRPr lang="en-US" dirty="0">
              <a:solidFill>
                <a:srgbClr val="FF0000"/>
              </a:solidFill>
            </a:endParaRPr>
          </a:p>
        </p:txBody>
      </p:sp>
      <p:sp>
        <p:nvSpPr>
          <p:cNvPr id="3" name="Content Placeholder 2"/>
          <p:cNvSpPr>
            <a:spLocks noGrp="1"/>
          </p:cNvSpPr>
          <p:nvPr>
            <p:ph idx="1"/>
          </p:nvPr>
        </p:nvSpPr>
        <p:spPr/>
        <p:txBody>
          <a:bodyPr>
            <a:normAutofit fontScale="92500" lnSpcReduction="10000"/>
          </a:bodyPr>
          <a:lstStyle/>
          <a:p>
            <a:r>
              <a:rPr lang="en-US" dirty="0" smtClean="0"/>
              <a:t>This record contains all the activities carried out in the production from land preparation, planting to harvesting. It contains the following information:</a:t>
            </a:r>
            <a:endParaRPr lang="fr-FR" dirty="0" smtClean="0"/>
          </a:p>
          <a:p>
            <a:pPr lvl="0"/>
            <a:r>
              <a:rPr lang="en-US" dirty="0" smtClean="0"/>
              <a:t>Date of land preparation</a:t>
            </a:r>
            <a:endParaRPr lang="fr-FR" dirty="0" smtClean="0"/>
          </a:p>
          <a:p>
            <a:pPr lvl="0"/>
            <a:r>
              <a:rPr lang="en-US" dirty="0" smtClean="0"/>
              <a:t>The size of field</a:t>
            </a:r>
            <a:endParaRPr lang="fr-FR" dirty="0" smtClean="0"/>
          </a:p>
          <a:p>
            <a:pPr lvl="0"/>
            <a:r>
              <a:rPr lang="en-US" dirty="0" smtClean="0"/>
              <a:t>Crop variety planted</a:t>
            </a:r>
            <a:endParaRPr lang="fr-FR" dirty="0" smtClean="0"/>
          </a:p>
          <a:p>
            <a:pPr lvl="0"/>
            <a:r>
              <a:rPr lang="en-US" dirty="0" smtClean="0"/>
              <a:t>Type and amount of fertilizer applied</a:t>
            </a:r>
            <a:endParaRPr lang="fr-FR" dirty="0" smtClean="0"/>
          </a:p>
          <a:p>
            <a:pPr lvl="0"/>
            <a:r>
              <a:rPr lang="en-US" dirty="0" smtClean="0"/>
              <a:t>Seed rate etc </a:t>
            </a:r>
            <a:endParaRPr lang="fr-FR" dirty="0" smtClean="0"/>
          </a:p>
          <a:p>
            <a:pPr>
              <a:buNone/>
            </a:pPr>
            <a:r>
              <a:rPr lang="en-US" b="1" dirty="0" smtClean="0"/>
              <a:t>Example of field operation record</a:t>
            </a:r>
            <a:endParaRPr lang="fr-FR" dirty="0" smtClean="0"/>
          </a:p>
          <a:p>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solidFill>
                  <a:srgbClr val="FF0000"/>
                </a:solidFill>
              </a:rPr>
              <a:t>4. Breeding records</a:t>
            </a:r>
            <a:r>
              <a:rPr lang="fr-FR" dirty="0" smtClean="0"/>
              <a:t/>
            </a:r>
            <a:br>
              <a:rPr lang="fr-FR" dirty="0" smtClean="0"/>
            </a:br>
            <a:endParaRPr lang="en-US" dirty="0"/>
          </a:p>
        </p:txBody>
      </p:sp>
      <p:sp>
        <p:nvSpPr>
          <p:cNvPr id="3" name="Content Placeholder 2"/>
          <p:cNvSpPr>
            <a:spLocks noGrp="1"/>
          </p:cNvSpPr>
          <p:nvPr>
            <p:ph idx="1"/>
          </p:nvPr>
        </p:nvSpPr>
        <p:spPr/>
        <p:txBody>
          <a:bodyPr>
            <a:normAutofit fontScale="92500" lnSpcReduction="10000"/>
          </a:bodyPr>
          <a:lstStyle/>
          <a:p>
            <a:r>
              <a:rPr lang="en-US" b="1" dirty="0" smtClean="0"/>
              <a:t>T</a:t>
            </a:r>
            <a:r>
              <a:rPr lang="en-US" dirty="0" smtClean="0"/>
              <a:t>hese are records showing the breeding activities and </a:t>
            </a:r>
            <a:r>
              <a:rPr lang="en-US" dirty="0" err="1" smtClean="0"/>
              <a:t>programmes</a:t>
            </a:r>
            <a:r>
              <a:rPr lang="en-US" dirty="0" smtClean="0"/>
              <a:t> for different animals in the farm.</a:t>
            </a:r>
            <a:endParaRPr lang="fr-FR" dirty="0" smtClean="0"/>
          </a:p>
          <a:p>
            <a:pPr>
              <a:buNone/>
            </a:pPr>
            <a:r>
              <a:rPr lang="en-US" b="1" dirty="0" smtClean="0">
                <a:solidFill>
                  <a:srgbClr val="FF0000"/>
                </a:solidFill>
              </a:rPr>
              <a:t>Importance of breeding records</a:t>
            </a:r>
            <a:endParaRPr lang="fr-FR" dirty="0" smtClean="0">
              <a:solidFill>
                <a:srgbClr val="FF0000"/>
              </a:solidFill>
            </a:endParaRPr>
          </a:p>
          <a:p>
            <a:r>
              <a:rPr lang="en-US" dirty="0" smtClean="0"/>
              <a:t>Help the farmer to plan his breeding </a:t>
            </a:r>
            <a:r>
              <a:rPr lang="en-US" dirty="0" err="1" smtClean="0"/>
              <a:t>programmes</a:t>
            </a:r>
            <a:endParaRPr lang="fr-FR" dirty="0" smtClean="0"/>
          </a:p>
          <a:p>
            <a:r>
              <a:rPr lang="en-US" dirty="0" smtClean="0"/>
              <a:t>Help in selection of animals within a herd</a:t>
            </a:r>
          </a:p>
          <a:p>
            <a:r>
              <a:rPr lang="en-US" dirty="0" smtClean="0"/>
              <a:t>Help to control breeding </a:t>
            </a:r>
          </a:p>
          <a:p>
            <a:r>
              <a:rPr lang="en-US" dirty="0" smtClean="0"/>
              <a:t>Help to predict performance of offsprings </a:t>
            </a:r>
            <a:endParaRPr lang="fr-FR" dirty="0" smtClean="0"/>
          </a:p>
          <a:p>
            <a:pPr>
              <a:buNone/>
            </a:pPr>
            <a:r>
              <a:rPr lang="en-US" b="1" dirty="0" smtClean="0"/>
              <a:t>Example of cattle breeding record</a:t>
            </a:r>
            <a:endParaRPr lang="fr-FR" dirty="0" smtClean="0"/>
          </a:p>
          <a:p>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solidFill>
                  <a:srgbClr val="FF0000"/>
                </a:solidFill>
              </a:rPr>
              <a:t>5. Feeding records</a:t>
            </a:r>
            <a:r>
              <a:rPr lang="fr-FR" dirty="0" smtClean="0"/>
              <a:t/>
            </a:r>
            <a:br>
              <a:rPr lang="fr-FR" dirty="0" smtClean="0"/>
            </a:br>
            <a:endParaRPr lang="en-US" dirty="0"/>
          </a:p>
        </p:txBody>
      </p:sp>
      <p:sp>
        <p:nvSpPr>
          <p:cNvPr id="3" name="Content Placeholder 2"/>
          <p:cNvSpPr>
            <a:spLocks noGrp="1"/>
          </p:cNvSpPr>
          <p:nvPr>
            <p:ph idx="1"/>
          </p:nvPr>
        </p:nvSpPr>
        <p:spPr/>
        <p:txBody>
          <a:bodyPr/>
          <a:lstStyle/>
          <a:p>
            <a:r>
              <a:rPr lang="en-US" dirty="0" smtClean="0"/>
              <a:t>This is a record showing the type and amount of feeds used in the farm.</a:t>
            </a:r>
          </a:p>
          <a:p>
            <a:pPr>
              <a:buNone/>
            </a:pPr>
            <a:r>
              <a:rPr lang="en-US" dirty="0" smtClean="0">
                <a:solidFill>
                  <a:schemeClr val="accent4"/>
                </a:solidFill>
              </a:rPr>
              <a:t>Reasons for keeping feeding records</a:t>
            </a:r>
          </a:p>
          <a:p>
            <a:r>
              <a:rPr lang="en-US" dirty="0" smtClean="0"/>
              <a:t>To determine the level of profitability of a livestock enterprise  </a:t>
            </a:r>
            <a:endParaRPr lang="fr-FR" dirty="0" smtClean="0"/>
          </a:p>
          <a:p>
            <a:pPr>
              <a:buNone/>
            </a:pPr>
            <a:r>
              <a:rPr lang="en-US" b="1" dirty="0" smtClean="0"/>
              <a:t>Example of feeding records</a:t>
            </a:r>
            <a:endParaRPr lang="fr-FR" dirty="0" smtClean="0"/>
          </a:p>
          <a:p>
            <a:pPr>
              <a:buNone/>
            </a:pP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00B050"/>
                </a:solidFill>
              </a:rPr>
              <a:t>Economics</a:t>
            </a:r>
            <a:endParaRPr lang="en-US" dirty="0">
              <a:solidFill>
                <a:srgbClr val="00B050"/>
              </a:solidFill>
            </a:endParaRPr>
          </a:p>
        </p:txBody>
      </p:sp>
      <p:sp>
        <p:nvSpPr>
          <p:cNvPr id="3" name="Content Placeholder 2"/>
          <p:cNvSpPr>
            <a:spLocks noGrp="1"/>
          </p:cNvSpPr>
          <p:nvPr>
            <p:ph idx="1"/>
          </p:nvPr>
        </p:nvSpPr>
        <p:spPr/>
        <p:txBody>
          <a:bodyPr/>
          <a:lstStyle/>
          <a:p>
            <a:pPr>
              <a:buFont typeface="Arial" pitchFamily="34" charset="0"/>
              <a:buChar char="•"/>
            </a:pPr>
            <a:r>
              <a:rPr lang="en-US" dirty="0" smtClean="0"/>
              <a:t>This is the study of how man and society choose with or without money to employ scarce resources to produce goods and services over a period of time and eventually distribute them for consumption now and in the future.</a:t>
            </a:r>
            <a:endParaRPr lang="fr-FR" dirty="0" smtClean="0"/>
          </a:p>
          <a:p>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0000"/>
                </a:solidFill>
              </a:rPr>
              <a:t>6.Labour records </a:t>
            </a:r>
            <a:endParaRPr lang="en-US" dirty="0">
              <a:solidFill>
                <a:srgbClr val="FF0000"/>
              </a:solidFill>
            </a:endParaRPr>
          </a:p>
        </p:txBody>
      </p:sp>
      <p:sp>
        <p:nvSpPr>
          <p:cNvPr id="3" name="Content Placeholder 2"/>
          <p:cNvSpPr>
            <a:spLocks noGrp="1"/>
          </p:cNvSpPr>
          <p:nvPr>
            <p:ph idx="1"/>
          </p:nvPr>
        </p:nvSpPr>
        <p:spPr/>
        <p:txBody>
          <a:bodyPr/>
          <a:lstStyle/>
          <a:p>
            <a:pPr>
              <a:buNone/>
            </a:pPr>
            <a:r>
              <a:rPr lang="en-US" dirty="0" smtClean="0">
                <a:solidFill>
                  <a:srgbClr val="C00000"/>
                </a:solidFill>
              </a:rPr>
              <a:t>Information found in labour record </a:t>
            </a:r>
          </a:p>
          <a:p>
            <a:r>
              <a:rPr lang="en-US" dirty="0" smtClean="0"/>
              <a:t>Number of workers </a:t>
            </a:r>
          </a:p>
          <a:p>
            <a:r>
              <a:rPr lang="en-US" dirty="0" smtClean="0"/>
              <a:t>A list of names of workers </a:t>
            </a:r>
          </a:p>
          <a:p>
            <a:r>
              <a:rPr lang="en-US" dirty="0" smtClean="0"/>
              <a:t>Type of work done by each worker </a:t>
            </a:r>
          </a:p>
          <a:p>
            <a:r>
              <a:rPr lang="en-US" dirty="0" smtClean="0"/>
              <a:t>Date of employment </a:t>
            </a:r>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0000"/>
                </a:solidFill>
              </a:rPr>
              <a:t>7.Health records </a:t>
            </a:r>
            <a:endParaRPr lang="en-US" dirty="0">
              <a:solidFill>
                <a:srgbClr val="FF0000"/>
              </a:solidFill>
            </a:endParaRPr>
          </a:p>
        </p:txBody>
      </p:sp>
      <p:sp>
        <p:nvSpPr>
          <p:cNvPr id="3" name="Content Placeholder 2"/>
          <p:cNvSpPr>
            <a:spLocks noGrp="1"/>
          </p:cNvSpPr>
          <p:nvPr>
            <p:ph idx="1"/>
          </p:nvPr>
        </p:nvSpPr>
        <p:spPr/>
        <p:txBody>
          <a:bodyPr>
            <a:normAutofit fontScale="92500" lnSpcReduction="10000"/>
          </a:bodyPr>
          <a:lstStyle/>
          <a:p>
            <a:pPr lvl="0">
              <a:buNone/>
            </a:pPr>
            <a:r>
              <a:rPr lang="en-GB" b="1" dirty="0" smtClean="0">
                <a:solidFill>
                  <a:schemeClr val="accent4"/>
                </a:solidFill>
              </a:rPr>
              <a:t>Reasons for keeping health records</a:t>
            </a:r>
          </a:p>
          <a:p>
            <a:pPr lvl="0"/>
            <a:r>
              <a:rPr lang="en-GB" b="1" dirty="0" smtClean="0"/>
              <a:t>Select and cull animals on health ground</a:t>
            </a:r>
            <a:endParaRPr lang="fr-FR" dirty="0" smtClean="0"/>
          </a:p>
          <a:p>
            <a:pPr lvl="0"/>
            <a:r>
              <a:rPr lang="en-GB" b="1" dirty="0" smtClean="0"/>
              <a:t>Know the course of action to be taken in the event of a disease and maintenance of good health</a:t>
            </a:r>
            <a:endParaRPr lang="fr-FR" dirty="0" smtClean="0"/>
          </a:p>
          <a:p>
            <a:pPr lvl="0"/>
            <a:r>
              <a:rPr lang="en-GB" b="1" dirty="0" smtClean="0"/>
              <a:t>Know the prevalent disease</a:t>
            </a:r>
            <a:endParaRPr lang="fr-FR" dirty="0" smtClean="0"/>
          </a:p>
          <a:p>
            <a:pPr lvl="0"/>
            <a:r>
              <a:rPr lang="en-GB" b="1" dirty="0" smtClean="0"/>
              <a:t>Calculate cost of treatment</a:t>
            </a:r>
          </a:p>
          <a:p>
            <a:pPr lvl="0"/>
            <a:r>
              <a:rPr lang="en-GB" b="1" dirty="0" smtClean="0"/>
              <a:t>Help in selection for breeding</a:t>
            </a:r>
          </a:p>
          <a:p>
            <a:pPr lvl="0">
              <a:buNone/>
            </a:pPr>
            <a:r>
              <a:rPr lang="en-GB" b="1" dirty="0" smtClean="0">
                <a:solidFill>
                  <a:schemeClr val="accent4"/>
                </a:solidFill>
              </a:rPr>
              <a:t>Example of health record  </a:t>
            </a:r>
            <a:endParaRPr lang="fr-FR" dirty="0" smtClean="0">
              <a:solidFill>
                <a:schemeClr val="accent4"/>
              </a:solidFill>
            </a:endParaRPr>
          </a:p>
          <a:p>
            <a:endParaRPr lang="fr-FR" dirty="0" smtClean="0"/>
          </a:p>
          <a:p>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solidFill>
                  <a:srgbClr val="0070C0"/>
                </a:solidFill>
              </a:rPr>
              <a:t>Important entries in a health record</a:t>
            </a:r>
            <a:r>
              <a:rPr lang="en-GB" dirty="0" smtClean="0"/>
              <a:t>.		</a:t>
            </a:r>
            <a:endParaRPr lang="en-US" dirty="0"/>
          </a:p>
        </p:txBody>
      </p:sp>
      <p:sp>
        <p:nvSpPr>
          <p:cNvPr id="3" name="Content Placeholder 2"/>
          <p:cNvSpPr>
            <a:spLocks noGrp="1"/>
          </p:cNvSpPr>
          <p:nvPr>
            <p:ph idx="1"/>
          </p:nvPr>
        </p:nvSpPr>
        <p:spPr/>
        <p:txBody>
          <a:bodyPr>
            <a:normAutofit/>
          </a:bodyPr>
          <a:lstStyle/>
          <a:p>
            <a:pPr>
              <a:buNone/>
            </a:pPr>
            <a:r>
              <a:rPr lang="en-GB" dirty="0" smtClean="0"/>
              <a:t>               </a:t>
            </a:r>
            <a:endParaRPr lang="fr-FR" dirty="0" smtClean="0"/>
          </a:p>
          <a:p>
            <a:pPr lvl="0"/>
            <a:r>
              <a:rPr lang="en-GB" b="1" dirty="0" smtClean="0"/>
              <a:t>Disease ( type, name)</a:t>
            </a:r>
            <a:endParaRPr lang="fr-FR" dirty="0" smtClean="0"/>
          </a:p>
          <a:p>
            <a:pPr lvl="0"/>
            <a:r>
              <a:rPr lang="en-GB" b="1" dirty="0" smtClean="0"/>
              <a:t>Symptom (s)</a:t>
            </a:r>
            <a:endParaRPr lang="fr-FR" dirty="0" smtClean="0"/>
          </a:p>
          <a:p>
            <a:pPr lvl="0"/>
            <a:r>
              <a:rPr lang="en-GB" b="1" dirty="0" smtClean="0"/>
              <a:t>Drug used and the </a:t>
            </a:r>
            <a:r>
              <a:rPr lang="en-GB" b="1" dirty="0" smtClean="0"/>
              <a:t>doctor </a:t>
            </a:r>
            <a:r>
              <a:rPr lang="en-GB" b="1" dirty="0" smtClean="0"/>
              <a:t>treating the animal </a:t>
            </a:r>
            <a:endParaRPr lang="fr-FR" dirty="0" smtClean="0"/>
          </a:p>
          <a:p>
            <a:pPr lvl="0"/>
            <a:r>
              <a:rPr lang="en-GB" b="1" dirty="0" smtClean="0"/>
              <a:t>Cost of treatment </a:t>
            </a:r>
            <a:endParaRPr lang="fr-FR" dirty="0" smtClean="0"/>
          </a:p>
          <a:p>
            <a:pPr lvl="0"/>
            <a:r>
              <a:rPr lang="en-GB" b="1" dirty="0" smtClean="0"/>
              <a:t>Remarks on response to treatment </a:t>
            </a:r>
            <a:endParaRPr lang="fr-FR" dirty="0" smtClean="0"/>
          </a:p>
          <a:p>
            <a:pPr lvl="0"/>
            <a:r>
              <a:rPr lang="en-GB" b="1" dirty="0" smtClean="0"/>
              <a:t>Animals identity affected</a:t>
            </a:r>
            <a:endParaRPr lang="fr-FR" dirty="0" smtClean="0"/>
          </a:p>
          <a:p>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solidFill>
                  <a:srgbClr val="FF0000"/>
                </a:solidFill>
              </a:rPr>
              <a:t>8.Marketing records </a:t>
            </a:r>
            <a:endParaRPr lang="en-US" dirty="0">
              <a:solidFill>
                <a:srgbClr val="FF0000"/>
              </a:solidFill>
            </a:endParaRPr>
          </a:p>
        </p:txBody>
      </p:sp>
      <p:sp>
        <p:nvSpPr>
          <p:cNvPr id="3" name="Content Placeholder 2"/>
          <p:cNvSpPr>
            <a:spLocks noGrp="1"/>
          </p:cNvSpPr>
          <p:nvPr>
            <p:ph idx="1"/>
          </p:nvPr>
        </p:nvSpPr>
        <p:spPr/>
        <p:txBody>
          <a:bodyPr/>
          <a:lstStyle/>
          <a:p>
            <a:r>
              <a:rPr lang="en-GB" dirty="0" smtClean="0">
                <a:solidFill>
                  <a:srgbClr val="FF0000"/>
                </a:solidFill>
              </a:rPr>
              <a:t>Important entries in a marketing record</a:t>
            </a:r>
          </a:p>
          <a:p>
            <a:r>
              <a:rPr lang="en-GB" dirty="0" smtClean="0">
                <a:solidFill>
                  <a:schemeClr val="accent1"/>
                </a:solidFill>
              </a:rPr>
              <a:t>Commodities sold </a:t>
            </a:r>
          </a:p>
          <a:p>
            <a:r>
              <a:rPr lang="en-GB" dirty="0" smtClean="0">
                <a:solidFill>
                  <a:schemeClr val="accent1"/>
                </a:solidFill>
              </a:rPr>
              <a:t>Date of selling </a:t>
            </a:r>
          </a:p>
          <a:p>
            <a:r>
              <a:rPr lang="en-GB" dirty="0" smtClean="0">
                <a:solidFill>
                  <a:schemeClr val="accent1"/>
                </a:solidFill>
              </a:rPr>
              <a:t>Rate per unit of commodity </a:t>
            </a:r>
          </a:p>
          <a:p>
            <a:r>
              <a:rPr lang="en-GB" dirty="0" smtClean="0">
                <a:solidFill>
                  <a:schemeClr val="accent1"/>
                </a:solidFill>
              </a:rPr>
              <a:t>Where commodities were sold </a:t>
            </a:r>
          </a:p>
          <a:p>
            <a:r>
              <a:rPr lang="en-GB" dirty="0" smtClean="0">
                <a:solidFill>
                  <a:schemeClr val="accent1"/>
                </a:solidFill>
              </a:rPr>
              <a:t>Total value of sells </a:t>
            </a:r>
          </a:p>
          <a:p>
            <a:pPr>
              <a:buNone/>
            </a:pPr>
            <a:r>
              <a:rPr lang="en-GB" dirty="0" smtClean="0">
                <a:solidFill>
                  <a:schemeClr val="accent6">
                    <a:lumMod val="75000"/>
                  </a:schemeClr>
                </a:solidFill>
              </a:rPr>
              <a:t>Example</a:t>
            </a:r>
            <a:r>
              <a:rPr lang="en-GB" dirty="0" smtClean="0">
                <a:solidFill>
                  <a:schemeClr val="accent1"/>
                </a:solidFill>
              </a:rPr>
              <a:t> </a:t>
            </a:r>
            <a:endParaRPr lang="en-US" dirty="0">
              <a:solidFill>
                <a:schemeClr val="accent1"/>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00B050"/>
                </a:solidFill>
              </a:rPr>
              <a:t>Agricultural economics</a:t>
            </a:r>
            <a:endParaRPr lang="en-US" dirty="0">
              <a:solidFill>
                <a:srgbClr val="00B050"/>
              </a:solidFill>
            </a:endParaRPr>
          </a:p>
        </p:txBody>
      </p:sp>
      <p:sp>
        <p:nvSpPr>
          <p:cNvPr id="3" name="Content Placeholder 2"/>
          <p:cNvSpPr>
            <a:spLocks noGrp="1"/>
          </p:cNvSpPr>
          <p:nvPr>
            <p:ph idx="1"/>
          </p:nvPr>
        </p:nvSpPr>
        <p:spPr/>
        <p:txBody>
          <a:bodyPr/>
          <a:lstStyle/>
          <a:p>
            <a:r>
              <a:rPr lang="en-US" dirty="0" smtClean="0"/>
              <a:t>This is an applied science that aims at maximizing output while minimizing costs by combining the limited factors of production to produce goods and services for use by the society over a period of time.</a:t>
            </a:r>
            <a:endParaRPr lang="fr-FR" dirty="0" smtClean="0"/>
          </a:p>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u="sng" dirty="0" smtClean="0">
                <a:solidFill>
                  <a:srgbClr val="00B050"/>
                </a:solidFill>
              </a:rPr>
              <a:t>Factors of production</a:t>
            </a:r>
            <a:r>
              <a:rPr lang="fr-FR" dirty="0" smtClean="0">
                <a:solidFill>
                  <a:srgbClr val="00B050"/>
                </a:solidFill>
              </a:rPr>
              <a:t/>
            </a:r>
            <a:br>
              <a:rPr lang="fr-FR" dirty="0" smtClean="0">
                <a:solidFill>
                  <a:srgbClr val="00B050"/>
                </a:solidFill>
              </a:rPr>
            </a:br>
            <a:endParaRPr lang="en-US" dirty="0">
              <a:solidFill>
                <a:srgbClr val="00B050"/>
              </a:solidFill>
            </a:endParaRPr>
          </a:p>
        </p:txBody>
      </p:sp>
      <p:sp>
        <p:nvSpPr>
          <p:cNvPr id="3" name="Content Placeholder 2"/>
          <p:cNvSpPr>
            <a:spLocks noGrp="1"/>
          </p:cNvSpPr>
          <p:nvPr>
            <p:ph idx="1"/>
          </p:nvPr>
        </p:nvSpPr>
        <p:spPr/>
        <p:txBody>
          <a:bodyPr/>
          <a:lstStyle/>
          <a:p>
            <a:pPr lvl="0"/>
            <a:r>
              <a:rPr lang="en-US" dirty="0" smtClean="0"/>
              <a:t>Land</a:t>
            </a:r>
            <a:endParaRPr lang="fr-FR" dirty="0" smtClean="0"/>
          </a:p>
          <a:p>
            <a:pPr lvl="0"/>
            <a:r>
              <a:rPr lang="en-US" dirty="0" smtClean="0"/>
              <a:t>Capital</a:t>
            </a:r>
            <a:endParaRPr lang="fr-FR" dirty="0" smtClean="0"/>
          </a:p>
          <a:p>
            <a:pPr lvl="0"/>
            <a:r>
              <a:rPr lang="en-US" dirty="0" smtClean="0"/>
              <a:t>Labour</a:t>
            </a:r>
            <a:endParaRPr lang="fr-FR" dirty="0" smtClean="0"/>
          </a:p>
          <a:p>
            <a:pPr lvl="0"/>
            <a:r>
              <a:rPr lang="en-US" dirty="0" smtClean="0"/>
              <a:t>Management/entrepreneurship</a:t>
            </a:r>
            <a:endParaRPr lang="fr-FR" dirty="0" smtClean="0"/>
          </a:p>
          <a:p>
            <a:pPr>
              <a:buNone/>
            </a:pP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u="sng" dirty="0" smtClean="0">
                <a:solidFill>
                  <a:srgbClr val="00B050"/>
                </a:solidFill>
              </a:rPr>
              <a:t>Basic concepts of economics</a:t>
            </a:r>
            <a:r>
              <a:rPr lang="fr-FR" dirty="0" smtClean="0"/>
              <a:t/>
            </a:r>
            <a:br>
              <a:rPr lang="fr-FR" dirty="0" smtClean="0"/>
            </a:br>
            <a:endParaRPr lang="en-US" dirty="0"/>
          </a:p>
        </p:txBody>
      </p:sp>
      <p:sp>
        <p:nvSpPr>
          <p:cNvPr id="3" name="Content Placeholder 2"/>
          <p:cNvSpPr>
            <a:spLocks noGrp="1"/>
          </p:cNvSpPr>
          <p:nvPr>
            <p:ph idx="1"/>
          </p:nvPr>
        </p:nvSpPr>
        <p:spPr/>
        <p:txBody>
          <a:bodyPr/>
          <a:lstStyle/>
          <a:p>
            <a:pPr>
              <a:buNone/>
            </a:pPr>
            <a:r>
              <a:rPr lang="en-US" dirty="0" smtClean="0"/>
              <a:t>These concepts include:</a:t>
            </a:r>
            <a:endParaRPr lang="fr-FR" dirty="0" smtClean="0"/>
          </a:p>
          <a:p>
            <a:pPr marL="596646" lvl="0" indent="-514350">
              <a:buFont typeface="+mj-lt"/>
              <a:buAutoNum type="arabicPeriod"/>
            </a:pPr>
            <a:r>
              <a:rPr lang="en-US" dirty="0" smtClean="0"/>
              <a:t>Scarcity</a:t>
            </a:r>
            <a:endParaRPr lang="fr-FR" dirty="0" smtClean="0"/>
          </a:p>
          <a:p>
            <a:pPr marL="596646" lvl="0" indent="-514350">
              <a:buFont typeface="+mj-lt"/>
              <a:buAutoNum type="arabicPeriod"/>
            </a:pPr>
            <a:r>
              <a:rPr lang="en-US" dirty="0" smtClean="0"/>
              <a:t>Preference and choice</a:t>
            </a:r>
            <a:endParaRPr lang="fr-FR" dirty="0" smtClean="0"/>
          </a:p>
          <a:p>
            <a:pPr marL="596646" lvl="0" indent="-514350">
              <a:buFont typeface="+mj-lt"/>
              <a:buAutoNum type="arabicPeriod"/>
            </a:pPr>
            <a:r>
              <a:rPr lang="en-US" dirty="0" smtClean="0"/>
              <a:t>Opportunity cost</a:t>
            </a:r>
            <a:endParaRPr lang="fr-FR" dirty="0" smtClean="0"/>
          </a:p>
          <a:p>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u="sng" dirty="0" smtClean="0">
                <a:solidFill>
                  <a:srgbClr val="00B050"/>
                </a:solidFill>
              </a:rPr>
              <a:t>1. Scarcity </a:t>
            </a:r>
            <a:r>
              <a:rPr lang="fr-FR" dirty="0" smtClean="0"/>
              <a:t/>
            </a:r>
            <a:br>
              <a:rPr lang="fr-FR" dirty="0" smtClean="0"/>
            </a:br>
            <a:endParaRPr lang="en-US" dirty="0"/>
          </a:p>
        </p:txBody>
      </p:sp>
      <p:sp>
        <p:nvSpPr>
          <p:cNvPr id="3" name="Content Placeholder 2"/>
          <p:cNvSpPr>
            <a:spLocks noGrp="1"/>
          </p:cNvSpPr>
          <p:nvPr>
            <p:ph idx="1"/>
          </p:nvPr>
        </p:nvSpPr>
        <p:spPr/>
        <p:txBody>
          <a:bodyPr/>
          <a:lstStyle/>
          <a:p>
            <a:r>
              <a:rPr lang="en-US" dirty="0" smtClean="0"/>
              <a:t>Scarcity means limited in supply</a:t>
            </a:r>
            <a:endParaRPr lang="fr-FR" dirty="0" smtClean="0"/>
          </a:p>
          <a:p>
            <a:r>
              <a:rPr lang="en-US" dirty="0" smtClean="0"/>
              <a:t>The factors of production named above are scarce and the production needs are many therefore the need for choice</a:t>
            </a:r>
            <a:endParaRPr lang="fr-FR" dirty="0" smtClean="0"/>
          </a:p>
          <a:p>
            <a:pPr>
              <a:buNone/>
            </a:pP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u="sng" dirty="0" smtClean="0">
                <a:solidFill>
                  <a:srgbClr val="00B050"/>
                </a:solidFill>
              </a:rPr>
              <a:t>2. Preference and choice</a:t>
            </a:r>
            <a:r>
              <a:rPr lang="fr-FR" dirty="0" smtClean="0"/>
              <a:t/>
            </a:r>
            <a:br>
              <a:rPr lang="fr-FR" dirty="0" smtClean="0"/>
            </a:br>
            <a:endParaRPr lang="en-US" dirty="0"/>
          </a:p>
        </p:txBody>
      </p:sp>
      <p:sp>
        <p:nvSpPr>
          <p:cNvPr id="3" name="Content Placeholder 2"/>
          <p:cNvSpPr>
            <a:spLocks noGrp="1"/>
          </p:cNvSpPr>
          <p:nvPr>
            <p:ph idx="1"/>
          </p:nvPr>
        </p:nvSpPr>
        <p:spPr/>
        <p:txBody>
          <a:bodyPr/>
          <a:lstStyle/>
          <a:p>
            <a:r>
              <a:rPr lang="en-US" dirty="0" smtClean="0"/>
              <a:t>Since the factors of production are limited, the farmer needs to make a choice on what to produce. </a:t>
            </a:r>
          </a:p>
          <a:p>
            <a:r>
              <a:rPr lang="en-US" dirty="0" smtClean="0"/>
              <a:t>This choice has to be guided by the needs of the society and the preference of the farmer on what he needs to produce.</a:t>
            </a:r>
            <a:endParaRPr lang="fr-FR" dirty="0" smtClean="0"/>
          </a:p>
          <a:p>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u="sng" dirty="0" smtClean="0">
                <a:solidFill>
                  <a:srgbClr val="00B050"/>
                </a:solidFill>
              </a:rPr>
              <a:t>3. Opportunity cost</a:t>
            </a:r>
            <a:r>
              <a:rPr lang="fr-FR" dirty="0" smtClean="0">
                <a:solidFill>
                  <a:srgbClr val="00B050"/>
                </a:solidFill>
              </a:rPr>
              <a:t/>
            </a:r>
            <a:br>
              <a:rPr lang="fr-FR" dirty="0" smtClean="0">
                <a:solidFill>
                  <a:srgbClr val="00B050"/>
                </a:solidFill>
              </a:rPr>
            </a:br>
            <a:endParaRPr lang="en-US" dirty="0">
              <a:solidFill>
                <a:srgbClr val="00B050"/>
              </a:solidFill>
            </a:endParaRPr>
          </a:p>
        </p:txBody>
      </p:sp>
      <p:sp>
        <p:nvSpPr>
          <p:cNvPr id="3" name="Content Placeholder 2"/>
          <p:cNvSpPr>
            <a:spLocks noGrp="1"/>
          </p:cNvSpPr>
          <p:nvPr>
            <p:ph idx="1"/>
          </p:nvPr>
        </p:nvSpPr>
        <p:spPr/>
        <p:txBody>
          <a:bodyPr>
            <a:normAutofit/>
          </a:bodyPr>
          <a:lstStyle/>
          <a:p>
            <a:r>
              <a:rPr lang="en-US" dirty="0" smtClean="0"/>
              <a:t>When the farmer makes a choice on what to produce, he is forced to leave others due to scarcity of resources e.g. a piece of land is suitable for growing both rice and maize and he choose to grow maize, the value that could have been derived from rice becomes the opportunity cost.</a:t>
            </a:r>
            <a:endParaRPr lang="fr-FR" dirty="0" smtClean="0"/>
          </a:p>
          <a:p>
            <a:r>
              <a:rPr lang="en-US" dirty="0" smtClean="0">
                <a:solidFill>
                  <a:srgbClr val="002060"/>
                </a:solidFill>
              </a:rPr>
              <a:t>Opportunity cost </a:t>
            </a:r>
            <a:r>
              <a:rPr lang="en-US" dirty="0" smtClean="0">
                <a:solidFill>
                  <a:schemeClr val="accent3"/>
                </a:solidFill>
              </a:rPr>
              <a:t>is the value of the best foregone alternative</a:t>
            </a:r>
            <a:endParaRPr lang="fr-FR" dirty="0" smtClean="0">
              <a:solidFill>
                <a:schemeClr val="accent3"/>
              </a:solidFill>
            </a:endParaRPr>
          </a:p>
          <a:p>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solidFill>
                  <a:schemeClr val="accent3"/>
                </a:solidFill>
              </a:rPr>
              <a:t>FARM RECORDS</a:t>
            </a:r>
            <a:r>
              <a:rPr lang="fr-FR" dirty="0" smtClean="0">
                <a:solidFill>
                  <a:schemeClr val="accent3"/>
                </a:solidFill>
              </a:rPr>
              <a:t/>
            </a:r>
            <a:br>
              <a:rPr lang="fr-FR" dirty="0" smtClean="0">
                <a:solidFill>
                  <a:schemeClr val="accent3"/>
                </a:solidFill>
              </a:rPr>
            </a:br>
            <a:endParaRPr lang="en-US" dirty="0">
              <a:solidFill>
                <a:schemeClr val="accent3"/>
              </a:solidFill>
            </a:endParaRPr>
          </a:p>
        </p:txBody>
      </p:sp>
      <p:sp>
        <p:nvSpPr>
          <p:cNvPr id="3" name="Content Placeholder 2"/>
          <p:cNvSpPr>
            <a:spLocks noGrp="1"/>
          </p:cNvSpPr>
          <p:nvPr>
            <p:ph idx="1"/>
          </p:nvPr>
        </p:nvSpPr>
        <p:spPr/>
        <p:txBody>
          <a:bodyPr/>
          <a:lstStyle/>
          <a:p>
            <a:r>
              <a:rPr lang="en-US" dirty="0" smtClean="0"/>
              <a:t>The systemic entries and storage of information of various farm business activities and transactions in appropriate books and sheets.</a:t>
            </a:r>
            <a:endParaRPr lang="fr-FR" dirty="0" smtClean="0"/>
          </a:p>
          <a:p>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99</TotalTime>
  <Words>968</Words>
  <Application>Microsoft Office PowerPoint</Application>
  <PresentationFormat>On-screen Show (4:3)</PresentationFormat>
  <Paragraphs>130</Paragraphs>
  <Slides>23</Slides>
  <Notes>2</Notes>
  <HiddenSlides>0</HiddenSlides>
  <MMClips>0</MMClips>
  <ScaleCrop>false</ScaleCrop>
  <HeadingPairs>
    <vt:vector size="4" baseType="variant">
      <vt:variant>
        <vt:lpstr>Theme</vt:lpstr>
      </vt:variant>
      <vt:variant>
        <vt:i4>1</vt:i4>
      </vt:variant>
      <vt:variant>
        <vt:lpstr>Slide Titles</vt:lpstr>
      </vt:variant>
      <vt:variant>
        <vt:i4>23</vt:i4>
      </vt:variant>
    </vt:vector>
  </HeadingPairs>
  <TitlesOfParts>
    <vt:vector size="24" baseType="lpstr">
      <vt:lpstr>Solstice</vt:lpstr>
      <vt:lpstr>AGRICULTURAL ECONOMICS I (BASIC CONCEPTS AND FARM RECORDS) </vt:lpstr>
      <vt:lpstr>Economics</vt:lpstr>
      <vt:lpstr>Agricultural economics</vt:lpstr>
      <vt:lpstr>Factors of production </vt:lpstr>
      <vt:lpstr>Basic concepts of economics </vt:lpstr>
      <vt:lpstr>1. Scarcity  </vt:lpstr>
      <vt:lpstr>2. Preference and choice </vt:lpstr>
      <vt:lpstr>3. Opportunity cost </vt:lpstr>
      <vt:lpstr>FARM RECORDS </vt:lpstr>
      <vt:lpstr>Uses of farm records </vt:lpstr>
      <vt:lpstr>Uses of farm records</vt:lpstr>
      <vt:lpstr>Types of farm records </vt:lpstr>
      <vt:lpstr>1. Production records</vt:lpstr>
      <vt:lpstr>2. Inventory records </vt:lpstr>
      <vt:lpstr>a) Consumable goods inventory </vt:lpstr>
      <vt:lpstr>b) Permanent goods inventory      </vt:lpstr>
      <vt:lpstr>3. Field operation records </vt:lpstr>
      <vt:lpstr>4. Breeding records </vt:lpstr>
      <vt:lpstr>5. Feeding records </vt:lpstr>
      <vt:lpstr>6.Labour records </vt:lpstr>
      <vt:lpstr>7.Health records </vt:lpstr>
      <vt:lpstr>Important entries in a health record.  </vt:lpstr>
      <vt:lpstr>8.Marketing records </vt:lpstr>
    </vt:vector>
  </TitlesOfParts>
  <Company>Hewlett-Packard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AGRICULTURE ECONOMICS (BASIC CONCEPTS AND FARM RECORDS)</dc:title>
  <dc:creator>user</dc:creator>
  <cp:lastModifiedBy>user</cp:lastModifiedBy>
  <cp:revision>18</cp:revision>
  <dcterms:created xsi:type="dcterms:W3CDTF">2013-10-16T09:05:08Z</dcterms:created>
  <dcterms:modified xsi:type="dcterms:W3CDTF">2014-07-28T15:58:18Z</dcterms:modified>
</cp:coreProperties>
</file>