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68" r:id="rId5"/>
    <p:sldId id="258" r:id="rId6"/>
    <p:sldId id="261" r:id="rId7"/>
    <p:sldId id="262" r:id="rId8"/>
    <p:sldId id="263" r:id="rId9"/>
    <p:sldId id="260" r:id="rId1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128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4"/>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6"/>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2"/>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F5249671-ED06-456B-9913-BE9EB71F936D}" type="datetimeFigureOut">
              <a:rPr lang="zh-CN" altLang="en-US" smtClean="0"/>
              <a:pPr/>
              <a:t>2013/6/5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EDAD702-629A-421C-B9CB-C94A59E6299C}"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249671-ED06-456B-9913-BE9EB71F936D}" type="datetimeFigureOut">
              <a:rPr lang="zh-CN" altLang="en-US" smtClean="0"/>
              <a:pPr/>
              <a:t>2013/6/5</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DAD702-629A-421C-B9CB-C94A59E6299C}"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n.wikipedia.org/wiki/File:Monitor_refer.jp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lstStyle/>
          <a:p>
            <a:r>
              <a:rPr lang="en-US" altLang="zh-CN" dirty="0" smtClean="0"/>
              <a:t>How Refrigerators and </a:t>
            </a:r>
            <a:br>
              <a:rPr lang="en-US" altLang="zh-CN" dirty="0" smtClean="0"/>
            </a:br>
            <a:r>
              <a:rPr lang="en-US" altLang="zh-CN" dirty="0" smtClean="0"/>
              <a:t>Freezers Work</a:t>
            </a:r>
            <a:endParaRPr lang="zh-CN" altLang="en-US" dirty="0"/>
          </a:p>
        </p:txBody>
      </p:sp>
      <p:pic>
        <p:nvPicPr>
          <p:cNvPr id="23556" name="Picture 4" descr="http://ts1.mm.bing.net/th?id=H.5019220046711337&amp;pid=1.9&amp;w=300&amp;h=300&amp;p=0"/>
          <p:cNvPicPr>
            <a:picLocks noChangeAspect="1" noChangeArrowheads="1"/>
          </p:cNvPicPr>
          <p:nvPr/>
        </p:nvPicPr>
        <p:blipFill>
          <a:blip r:embed="rId2"/>
          <a:srcRect/>
          <a:stretch>
            <a:fillRect/>
          </a:stretch>
        </p:blipFill>
        <p:spPr bwMode="auto">
          <a:xfrm>
            <a:off x="1295400" y="2895600"/>
            <a:ext cx="2857500" cy="2857500"/>
          </a:xfrm>
          <a:prstGeom prst="rect">
            <a:avLst/>
          </a:prstGeom>
          <a:noFill/>
        </p:spPr>
      </p:pic>
      <p:pic>
        <p:nvPicPr>
          <p:cNvPr id="23558" name="Picture 6" descr="http://kimosappliances.com/images/top_freezer_Refrigerator.JPG"/>
          <p:cNvPicPr>
            <a:picLocks noChangeAspect="1" noChangeArrowheads="1"/>
          </p:cNvPicPr>
          <p:nvPr/>
        </p:nvPicPr>
        <p:blipFill>
          <a:blip r:embed="rId3"/>
          <a:srcRect/>
          <a:stretch>
            <a:fillRect/>
          </a:stretch>
        </p:blipFill>
        <p:spPr bwMode="auto">
          <a:xfrm>
            <a:off x="4800600" y="2971800"/>
            <a:ext cx="2667000" cy="2778125"/>
          </a:xfrm>
          <a:prstGeom prst="rect">
            <a:avLst/>
          </a:prstGeom>
          <a:noFill/>
        </p:spPr>
      </p:pic>
      <p:sp>
        <p:nvSpPr>
          <p:cNvPr id="7" name="TextBox 6"/>
          <p:cNvSpPr txBox="1"/>
          <p:nvPr/>
        </p:nvSpPr>
        <p:spPr>
          <a:xfrm>
            <a:off x="4572000" y="5867400"/>
            <a:ext cx="3657600" cy="646331"/>
          </a:xfrm>
          <a:prstGeom prst="rect">
            <a:avLst/>
          </a:prstGeom>
          <a:noFill/>
        </p:spPr>
        <p:txBody>
          <a:bodyPr wrap="square" rtlCol="0">
            <a:spAutoFit/>
          </a:bodyPr>
          <a:lstStyle/>
          <a:p>
            <a:r>
              <a:rPr lang="en-US" altLang="zh-CN" dirty="0" smtClean="0"/>
              <a:t>A refrigerator is a machine that can </a:t>
            </a:r>
            <a:r>
              <a:rPr lang="en-US" altLang="zh-CN" dirty="0" smtClean="0"/>
              <a:t>make </a:t>
            </a:r>
            <a:r>
              <a:rPr lang="en-US" altLang="zh-CN" dirty="0" smtClean="0"/>
              <a:t>its inside colder</a:t>
            </a:r>
            <a:endParaRPr lang="zh-CN" altLang="en-US" dirty="0"/>
          </a:p>
        </p:txBody>
      </p:sp>
      <p:sp>
        <p:nvSpPr>
          <p:cNvPr id="6" name="TextBox 5"/>
          <p:cNvSpPr txBox="1"/>
          <p:nvPr/>
        </p:nvSpPr>
        <p:spPr>
          <a:xfrm>
            <a:off x="1600200" y="5906869"/>
            <a:ext cx="2362200" cy="646331"/>
          </a:xfrm>
          <a:prstGeom prst="rect">
            <a:avLst/>
          </a:prstGeom>
          <a:noFill/>
        </p:spPr>
        <p:txBody>
          <a:bodyPr wrap="square" rtlCol="0">
            <a:spAutoFit/>
          </a:bodyPr>
          <a:lstStyle/>
          <a:p>
            <a:r>
              <a:rPr lang="en-US" altLang="zh-CN" dirty="0" smtClean="0"/>
              <a:t>A refrigerator is also called a “fridge”</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 short history of refrigerators</a:t>
            </a:r>
            <a:endParaRPr lang="zh-CN" altLang="en-US" dirty="0"/>
          </a:p>
        </p:txBody>
      </p:sp>
      <p:sp>
        <p:nvSpPr>
          <p:cNvPr id="3" name="Content Placeholder 2"/>
          <p:cNvSpPr>
            <a:spLocks noGrp="1"/>
          </p:cNvSpPr>
          <p:nvPr>
            <p:ph idx="1"/>
          </p:nvPr>
        </p:nvSpPr>
        <p:spPr>
          <a:xfrm>
            <a:off x="457200" y="1295400"/>
            <a:ext cx="5181600" cy="5181600"/>
          </a:xfrm>
        </p:spPr>
        <p:txBody>
          <a:bodyPr>
            <a:normAutofit fontScale="92500" lnSpcReduction="20000"/>
          </a:bodyPr>
          <a:lstStyle/>
          <a:p>
            <a:r>
              <a:rPr lang="en-US" dirty="0" smtClean="0"/>
              <a:t>Before the refrigerator was invented, some people would use ice from frozen lakes to keep food cool, but i</a:t>
            </a:r>
            <a:r>
              <a:rPr lang="en-US" altLang="zh-CN" dirty="0" smtClean="0"/>
              <a:t>t was difficult and expensive to move so much ice</a:t>
            </a:r>
          </a:p>
          <a:p>
            <a:r>
              <a:rPr lang="en-US" dirty="0" smtClean="0"/>
              <a:t>The first refrigerator used by many people was the "Monitor-Top" refrigerator starting in 1927</a:t>
            </a:r>
          </a:p>
          <a:p>
            <a:r>
              <a:rPr lang="en-US" dirty="0" smtClean="0"/>
              <a:t>Home freezers started being used in the U.S. in 1940</a:t>
            </a:r>
          </a:p>
          <a:p>
            <a:endParaRPr lang="zh-CN" altLang="en-US" dirty="0"/>
          </a:p>
        </p:txBody>
      </p:sp>
      <p:pic>
        <p:nvPicPr>
          <p:cNvPr id="21508" name="Picture 4" descr="http://upload.wikimedia.org/wikipedia/en/thumb/c/cf/Monitor_refer.jpg/220px-Monitor_refer.jpg">
            <a:hlinkClick r:id="rId2"/>
          </p:cNvPr>
          <p:cNvPicPr>
            <a:picLocks noChangeAspect="1" noChangeArrowheads="1"/>
          </p:cNvPicPr>
          <p:nvPr/>
        </p:nvPicPr>
        <p:blipFill>
          <a:blip r:embed="rId3"/>
          <a:srcRect/>
          <a:stretch>
            <a:fillRect/>
          </a:stretch>
        </p:blipFill>
        <p:spPr bwMode="auto">
          <a:xfrm>
            <a:off x="6096000" y="1676400"/>
            <a:ext cx="2095500" cy="4314826"/>
          </a:xfrm>
          <a:prstGeom prst="rect">
            <a:avLst/>
          </a:prstGeom>
          <a:noFill/>
        </p:spPr>
      </p:pic>
      <p:sp>
        <p:nvSpPr>
          <p:cNvPr id="6" name="TextBox 5"/>
          <p:cNvSpPr txBox="1"/>
          <p:nvPr/>
        </p:nvSpPr>
        <p:spPr>
          <a:xfrm>
            <a:off x="5943600" y="6096000"/>
            <a:ext cx="2895600" cy="369332"/>
          </a:xfrm>
          <a:prstGeom prst="rect">
            <a:avLst/>
          </a:prstGeom>
          <a:noFill/>
        </p:spPr>
        <p:txBody>
          <a:bodyPr wrap="square" rtlCol="0">
            <a:spAutoFit/>
          </a:bodyPr>
          <a:lstStyle/>
          <a:p>
            <a:r>
              <a:rPr lang="en-US" altLang="zh-CN" dirty="0" smtClean="0"/>
              <a:t>A Monitor-Top refrigerator</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How it works: Step 1</a:t>
            </a:r>
            <a:endParaRPr lang="zh-CN" altLang="en-US" dirty="0"/>
          </a:p>
        </p:txBody>
      </p:sp>
      <p:sp>
        <p:nvSpPr>
          <p:cNvPr id="3" name="Content Placeholder 2"/>
          <p:cNvSpPr>
            <a:spLocks noGrp="1"/>
          </p:cNvSpPr>
          <p:nvPr>
            <p:ph idx="1"/>
          </p:nvPr>
        </p:nvSpPr>
        <p:spPr>
          <a:xfrm>
            <a:off x="457200" y="1295401"/>
            <a:ext cx="8229600" cy="4114799"/>
          </a:xfrm>
        </p:spPr>
        <p:txBody>
          <a:bodyPr>
            <a:normAutofit lnSpcReduction="10000"/>
          </a:bodyPr>
          <a:lstStyle/>
          <a:p>
            <a:r>
              <a:rPr lang="en-US" altLang="zh-CN" dirty="0" smtClean="0"/>
              <a:t>When the temperature inside the refrigerator is above a certain set temperature, the thermostat turns on a compressor</a:t>
            </a:r>
          </a:p>
          <a:p>
            <a:r>
              <a:rPr lang="en-US" altLang="zh-CN" dirty="0" smtClean="0"/>
              <a:t>A thermostat is a thermometer that can turn something on</a:t>
            </a:r>
          </a:p>
          <a:p>
            <a:r>
              <a:rPr lang="en-US" altLang="zh-CN" dirty="0" smtClean="0"/>
              <a:t>A compressor is a machine that can squeeze a gas, which makes it have a smaller volume</a:t>
            </a:r>
          </a:p>
          <a:p>
            <a:r>
              <a:rPr lang="en-US" altLang="zh-CN" dirty="0" smtClean="0"/>
              <a:t>The compressor is what you hear humming</a:t>
            </a:r>
          </a:p>
          <a:p>
            <a:endParaRPr lang="zh-CN" altLang="en-US" dirty="0"/>
          </a:p>
        </p:txBody>
      </p:sp>
      <p:pic>
        <p:nvPicPr>
          <p:cNvPr id="1028" name="Picture 4" descr="http://ts1.mm.bing.net/th?id=H.4540309738161648&amp;pid=1.7&amp;w=250&amp;h=172&amp;c=7&amp;rs=1"/>
          <p:cNvPicPr>
            <a:picLocks noChangeAspect="1" noChangeArrowheads="1"/>
          </p:cNvPicPr>
          <p:nvPr/>
        </p:nvPicPr>
        <p:blipFill>
          <a:blip r:embed="rId2"/>
          <a:srcRect/>
          <a:stretch>
            <a:fillRect/>
          </a:stretch>
        </p:blipFill>
        <p:spPr bwMode="auto">
          <a:xfrm>
            <a:off x="5029200" y="5547360"/>
            <a:ext cx="1905000" cy="1310640"/>
          </a:xfrm>
          <a:prstGeom prst="rect">
            <a:avLst/>
          </a:prstGeom>
          <a:noFill/>
        </p:spPr>
      </p:pic>
      <p:sp>
        <p:nvSpPr>
          <p:cNvPr id="8" name="TextBox 7"/>
          <p:cNvSpPr txBox="1"/>
          <p:nvPr/>
        </p:nvSpPr>
        <p:spPr>
          <a:xfrm>
            <a:off x="7086600" y="6019800"/>
            <a:ext cx="2057400" cy="646331"/>
          </a:xfrm>
          <a:prstGeom prst="rect">
            <a:avLst/>
          </a:prstGeom>
          <a:noFill/>
        </p:spPr>
        <p:txBody>
          <a:bodyPr wrap="square" rtlCol="0">
            <a:spAutoFit/>
          </a:bodyPr>
          <a:lstStyle/>
          <a:p>
            <a:r>
              <a:rPr lang="en-US" altLang="zh-CN" dirty="0" smtClean="0"/>
              <a:t>A thermostat may look like this</a:t>
            </a:r>
            <a:endParaRPr lang="zh-CN" altLang="en-US" dirty="0"/>
          </a:p>
        </p:txBody>
      </p:sp>
      <p:pic>
        <p:nvPicPr>
          <p:cNvPr id="7170" name="Picture 2" descr="http://ts4.mm.bing.net/th?id=H.4617730859208047&amp;pid=1.7&amp;w=204&amp;h=188&amp;c=7&amp;rs=1"/>
          <p:cNvPicPr>
            <a:picLocks noChangeAspect="1" noChangeArrowheads="1"/>
          </p:cNvPicPr>
          <p:nvPr/>
        </p:nvPicPr>
        <p:blipFill>
          <a:blip r:embed="rId3"/>
          <a:srcRect/>
          <a:stretch>
            <a:fillRect/>
          </a:stretch>
        </p:blipFill>
        <p:spPr bwMode="auto">
          <a:xfrm>
            <a:off x="685800" y="5523752"/>
            <a:ext cx="1447800" cy="1334248"/>
          </a:xfrm>
          <a:prstGeom prst="rect">
            <a:avLst/>
          </a:prstGeom>
          <a:noFill/>
        </p:spPr>
      </p:pic>
      <p:sp>
        <p:nvSpPr>
          <p:cNvPr id="7" name="TextBox 6"/>
          <p:cNvSpPr txBox="1"/>
          <p:nvPr/>
        </p:nvSpPr>
        <p:spPr>
          <a:xfrm>
            <a:off x="2209800" y="5638800"/>
            <a:ext cx="2133600" cy="1200329"/>
          </a:xfrm>
          <a:prstGeom prst="rect">
            <a:avLst/>
          </a:prstGeom>
          <a:noFill/>
        </p:spPr>
        <p:txBody>
          <a:bodyPr wrap="square" rtlCol="0">
            <a:spAutoFit/>
          </a:bodyPr>
          <a:lstStyle/>
          <a:p>
            <a:r>
              <a:rPr lang="en-US" altLang="zh-CN" dirty="0" smtClean="0"/>
              <a:t>A compressor is like an electricity-powered bicycle pump</a:t>
            </a: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Step 1 continued</a:t>
            </a:r>
            <a:endParaRPr lang="zh-CN" altLang="en-US" dirty="0"/>
          </a:p>
        </p:txBody>
      </p:sp>
      <p:sp>
        <p:nvSpPr>
          <p:cNvPr id="3" name="Content Placeholder 2"/>
          <p:cNvSpPr>
            <a:spLocks noGrp="1"/>
          </p:cNvSpPr>
          <p:nvPr>
            <p:ph idx="1"/>
          </p:nvPr>
        </p:nvSpPr>
        <p:spPr>
          <a:xfrm>
            <a:off x="457200" y="1371600"/>
            <a:ext cx="8229600" cy="5029200"/>
          </a:xfrm>
        </p:spPr>
        <p:txBody>
          <a:bodyPr>
            <a:normAutofit/>
          </a:bodyPr>
          <a:lstStyle/>
          <a:p>
            <a:r>
              <a:rPr lang="en-US" altLang="zh-CN" dirty="0" smtClean="0"/>
              <a:t>The compressor then squeezes the refrigerant, which is a fluid used for cooling. The refrigerant is a gas at this time</a:t>
            </a:r>
          </a:p>
          <a:p>
            <a:r>
              <a:rPr lang="en-US" altLang="zh-CN" dirty="0" smtClean="0"/>
              <a:t>This squeezing of the refrigerant causes it to increase in pressure and temperature</a:t>
            </a:r>
          </a:p>
          <a:p>
            <a:endParaRPr lang="zh-CN" altLang="en-US" dirty="0"/>
          </a:p>
        </p:txBody>
      </p:sp>
      <p:sp>
        <p:nvSpPr>
          <p:cNvPr id="6" name="TextBox 5"/>
          <p:cNvSpPr txBox="1"/>
          <p:nvPr/>
        </p:nvSpPr>
        <p:spPr>
          <a:xfrm>
            <a:off x="5334001" y="5715000"/>
            <a:ext cx="3048000" cy="646331"/>
          </a:xfrm>
          <a:prstGeom prst="rect">
            <a:avLst/>
          </a:prstGeom>
          <a:noFill/>
        </p:spPr>
        <p:txBody>
          <a:bodyPr wrap="square" rtlCol="0">
            <a:spAutoFit/>
          </a:bodyPr>
          <a:lstStyle/>
          <a:p>
            <a:r>
              <a:rPr lang="en-US" altLang="zh-CN" dirty="0" smtClean="0"/>
              <a:t>This shows how a gas can be compressed (squeezed)</a:t>
            </a:r>
            <a:endParaRPr lang="zh-CN" altLang="en-US" dirty="0"/>
          </a:p>
        </p:txBody>
      </p:sp>
      <p:grpSp>
        <p:nvGrpSpPr>
          <p:cNvPr id="13" name="Group 12"/>
          <p:cNvGrpSpPr/>
          <p:nvPr/>
        </p:nvGrpSpPr>
        <p:grpSpPr>
          <a:xfrm>
            <a:off x="685800" y="4724400"/>
            <a:ext cx="3200400" cy="1538883"/>
            <a:chOff x="685800" y="4724400"/>
            <a:chExt cx="3200400" cy="1538883"/>
          </a:xfrm>
        </p:grpSpPr>
        <p:sp>
          <p:nvSpPr>
            <p:cNvPr id="7" name="TextBox 6"/>
            <p:cNvSpPr txBox="1"/>
            <p:nvPr/>
          </p:nvSpPr>
          <p:spPr>
            <a:xfrm>
              <a:off x="685800" y="4724400"/>
              <a:ext cx="3200400" cy="1538883"/>
            </a:xfrm>
            <a:prstGeom prst="rect">
              <a:avLst/>
            </a:prstGeom>
            <a:noFill/>
          </p:spPr>
          <p:txBody>
            <a:bodyPr wrap="square" rtlCol="0">
              <a:spAutoFit/>
            </a:bodyPr>
            <a:lstStyle/>
            <a:p>
              <a:r>
                <a:rPr lang="en-US" altLang="zh-CN" dirty="0" smtClean="0"/>
                <a:t>Remember: P</a:t>
              </a:r>
              <a:r>
                <a:rPr lang="en-US" altLang="zh-CN" baseline="-25000" dirty="0" smtClean="0"/>
                <a:t>1</a:t>
              </a:r>
              <a:r>
                <a:rPr lang="en-US" altLang="zh-CN" dirty="0" smtClean="0"/>
                <a:t>        P</a:t>
              </a:r>
              <a:r>
                <a:rPr lang="en-US" altLang="zh-CN" baseline="-25000" dirty="0" smtClean="0"/>
                <a:t>2</a:t>
              </a:r>
            </a:p>
            <a:p>
              <a:r>
                <a:rPr lang="en-US" altLang="zh-CN" dirty="0" smtClean="0"/>
                <a:t>	     T</a:t>
              </a:r>
              <a:r>
                <a:rPr lang="en-US" altLang="zh-CN" baseline="-25000" dirty="0" smtClean="0"/>
                <a:t>1</a:t>
              </a:r>
              <a:r>
                <a:rPr lang="en-US" altLang="zh-CN" dirty="0" smtClean="0"/>
                <a:t>        T</a:t>
              </a:r>
              <a:r>
                <a:rPr lang="en-US" altLang="zh-CN" baseline="-25000" dirty="0" smtClean="0"/>
                <a:t>2</a:t>
              </a:r>
            </a:p>
            <a:p>
              <a:endParaRPr lang="en-US" altLang="zh-CN" dirty="0" smtClean="0"/>
            </a:p>
            <a:p>
              <a:r>
                <a:rPr lang="en-US" altLang="zh-CN" sz="2000" dirty="0" smtClean="0"/>
                <a:t>If pressure goes up, temperature goes up</a:t>
              </a:r>
              <a:endParaRPr lang="zh-CN" altLang="en-US" sz="2000" dirty="0"/>
            </a:p>
          </p:txBody>
        </p:sp>
        <p:cxnSp>
          <p:nvCxnSpPr>
            <p:cNvPr id="9" name="Straight Connector 8"/>
            <p:cNvCxnSpPr/>
            <p:nvPr/>
          </p:nvCxnSpPr>
          <p:spPr>
            <a:xfrm>
              <a:off x="1905000" y="5029200"/>
              <a:ext cx="304800" cy="1588"/>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2514600" y="5029200"/>
              <a:ext cx="304800" cy="1588"/>
            </a:xfrm>
            <a:prstGeom prst="line">
              <a:avLst/>
            </a:prstGeom>
          </p:spPr>
          <p:style>
            <a:lnRef idx="1">
              <a:schemeClr val="dk1"/>
            </a:lnRef>
            <a:fillRef idx="0">
              <a:schemeClr val="dk1"/>
            </a:fillRef>
            <a:effectRef idx="0">
              <a:schemeClr val="dk1"/>
            </a:effectRef>
            <a:fontRef idx="minor">
              <a:schemeClr val="tx1"/>
            </a:fontRef>
          </p:style>
        </p:cxnSp>
        <p:sp>
          <p:nvSpPr>
            <p:cNvPr id="12" name="TextBox 11"/>
            <p:cNvSpPr txBox="1"/>
            <p:nvPr/>
          </p:nvSpPr>
          <p:spPr>
            <a:xfrm>
              <a:off x="2209800" y="4876800"/>
              <a:ext cx="381000" cy="369332"/>
            </a:xfrm>
            <a:prstGeom prst="rect">
              <a:avLst/>
            </a:prstGeom>
            <a:noFill/>
          </p:spPr>
          <p:txBody>
            <a:bodyPr wrap="square" rtlCol="0">
              <a:spAutoFit/>
            </a:bodyPr>
            <a:lstStyle/>
            <a:p>
              <a:r>
                <a:rPr lang="en-US" altLang="zh-CN" dirty="0" smtClean="0"/>
                <a:t>=</a:t>
              </a:r>
              <a:endParaRPr lang="zh-CN" altLang="en-US" dirty="0"/>
            </a:p>
          </p:txBody>
        </p:sp>
      </p:grpSp>
      <p:pic>
        <p:nvPicPr>
          <p:cNvPr id="6146" name="Picture 2" descr="http://www.kshitij-school.com/Study-Material/Class-11/Physics/Temperature/Equation-of-state-for-an-ideal-gas/3.jpg"/>
          <p:cNvPicPr>
            <a:picLocks noChangeAspect="1" noChangeArrowheads="1"/>
          </p:cNvPicPr>
          <p:nvPr/>
        </p:nvPicPr>
        <p:blipFill>
          <a:blip r:embed="rId2"/>
          <a:srcRect l="35294" r="40000"/>
          <a:stretch>
            <a:fillRect/>
          </a:stretch>
        </p:blipFill>
        <p:spPr bwMode="auto">
          <a:xfrm>
            <a:off x="4419600" y="4114800"/>
            <a:ext cx="935557" cy="246697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Step 2</a:t>
            </a:r>
            <a:endParaRPr lang="zh-CN" altLang="en-US" dirty="0"/>
          </a:p>
        </p:txBody>
      </p:sp>
      <p:sp>
        <p:nvSpPr>
          <p:cNvPr id="3" name="Content Placeholder 2"/>
          <p:cNvSpPr>
            <a:spLocks noGrp="1"/>
          </p:cNvSpPr>
          <p:nvPr>
            <p:ph idx="1"/>
          </p:nvPr>
        </p:nvSpPr>
        <p:spPr>
          <a:xfrm>
            <a:off x="457200" y="1295401"/>
            <a:ext cx="8229600" cy="3962400"/>
          </a:xfrm>
        </p:spPr>
        <p:txBody>
          <a:bodyPr>
            <a:normAutofit lnSpcReduction="10000"/>
          </a:bodyPr>
          <a:lstStyle/>
          <a:p>
            <a:r>
              <a:rPr lang="en-US" altLang="zh-CN" dirty="0" smtClean="0"/>
              <a:t>The very warm refrigerant goes through a coil outside (usually behind) the refrigerator where it loses heat to the air outside</a:t>
            </a:r>
          </a:p>
          <a:p>
            <a:r>
              <a:rPr lang="en-US" altLang="zh-CN" dirty="0" smtClean="0"/>
              <a:t>A coil is a long, snake-like tube</a:t>
            </a:r>
          </a:p>
          <a:p>
            <a:r>
              <a:rPr lang="en-US" altLang="zh-CN" dirty="0" smtClean="0"/>
              <a:t>This outside coil is called the “condenser coil” because a</a:t>
            </a:r>
            <a:r>
              <a:rPr lang="en-US" dirty="0" smtClean="0"/>
              <a:t>s it cools, the refrigerant changes from a gas to a liquid (condenses) and gives off heat</a:t>
            </a:r>
          </a:p>
          <a:p>
            <a:endParaRPr lang="zh-CN" altLang="en-US" dirty="0"/>
          </a:p>
        </p:txBody>
      </p:sp>
      <p:pic>
        <p:nvPicPr>
          <p:cNvPr id="11268" name="Picture 4" descr="http://ts2.mm.bing.net/th?id=H.4923399282689713&amp;pid=1.7&amp;w=169&amp;h=174&amp;c=7&amp;rs=1"/>
          <p:cNvPicPr>
            <a:picLocks noChangeAspect="1" noChangeArrowheads="1"/>
          </p:cNvPicPr>
          <p:nvPr/>
        </p:nvPicPr>
        <p:blipFill>
          <a:blip r:embed="rId2"/>
          <a:srcRect t="10048" b="9572"/>
          <a:stretch>
            <a:fillRect/>
          </a:stretch>
        </p:blipFill>
        <p:spPr bwMode="auto">
          <a:xfrm>
            <a:off x="5638800" y="5029200"/>
            <a:ext cx="2209800" cy="1828800"/>
          </a:xfrm>
          <a:prstGeom prst="rect">
            <a:avLst/>
          </a:prstGeom>
          <a:noFill/>
        </p:spPr>
      </p:pic>
      <p:pic>
        <p:nvPicPr>
          <p:cNvPr id="11269" name="Picture 5"/>
          <p:cNvPicPr>
            <a:picLocks noChangeAspect="1" noChangeArrowheads="1"/>
          </p:cNvPicPr>
          <p:nvPr/>
        </p:nvPicPr>
        <p:blipFill>
          <a:blip r:embed="rId3"/>
          <a:srcRect/>
          <a:stretch>
            <a:fillRect/>
          </a:stretch>
        </p:blipFill>
        <p:spPr bwMode="auto">
          <a:xfrm>
            <a:off x="1219200" y="5257800"/>
            <a:ext cx="2590800" cy="1314450"/>
          </a:xfrm>
          <a:prstGeom prst="rect">
            <a:avLst/>
          </a:prstGeom>
          <a:noFill/>
          <a:ln w="9525">
            <a:noFill/>
            <a:miter lim="800000"/>
            <a:headEnd/>
            <a:tailEnd/>
          </a:ln>
          <a:effectLst/>
        </p:spPr>
      </p:pic>
      <p:sp>
        <p:nvSpPr>
          <p:cNvPr id="7" name="TextBox 6"/>
          <p:cNvSpPr txBox="1"/>
          <p:nvPr/>
        </p:nvSpPr>
        <p:spPr>
          <a:xfrm>
            <a:off x="3962400" y="5029200"/>
            <a:ext cx="1371600" cy="1754326"/>
          </a:xfrm>
          <a:prstGeom prst="rect">
            <a:avLst/>
          </a:prstGeom>
          <a:noFill/>
        </p:spPr>
        <p:txBody>
          <a:bodyPr wrap="square" rtlCol="0">
            <a:spAutoFit/>
          </a:bodyPr>
          <a:lstStyle/>
          <a:p>
            <a:r>
              <a:rPr lang="en-US" altLang="zh-CN" dirty="0" smtClean="0"/>
              <a:t>Left: compressor</a:t>
            </a:r>
          </a:p>
          <a:p>
            <a:endParaRPr lang="en-US" altLang="zh-CN" dirty="0" smtClean="0"/>
          </a:p>
          <a:p>
            <a:r>
              <a:rPr lang="en-US" altLang="zh-CN" dirty="0" smtClean="0"/>
              <a:t>Right: condenser coils</a:t>
            </a: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Step 3</a:t>
            </a:r>
            <a:endParaRPr lang="zh-CN" altLang="en-US" dirty="0"/>
          </a:p>
        </p:txBody>
      </p:sp>
      <p:sp>
        <p:nvSpPr>
          <p:cNvPr id="3" name="Content Placeholder 2"/>
          <p:cNvSpPr>
            <a:spLocks noGrp="1"/>
          </p:cNvSpPr>
          <p:nvPr>
            <p:ph idx="1"/>
          </p:nvPr>
        </p:nvSpPr>
        <p:spPr>
          <a:xfrm>
            <a:off x="533400" y="1219200"/>
            <a:ext cx="8229600" cy="4525963"/>
          </a:xfrm>
        </p:spPr>
        <p:txBody>
          <a:bodyPr>
            <a:normAutofit/>
          </a:bodyPr>
          <a:lstStyle/>
          <a:p>
            <a:r>
              <a:rPr lang="en-US" altLang="zh-CN" dirty="0" smtClean="0"/>
              <a:t>After the refrigerant has cooled down from giving heat to the air outside the fridge, the “expansion valve” opens to let the liquid refrigerant pass through it, into the coils inside the refrigerator</a:t>
            </a:r>
          </a:p>
          <a:p>
            <a:r>
              <a:rPr lang="en-US" altLang="zh-CN" dirty="0" smtClean="0"/>
              <a:t>A “valve” is a small hole that can be opened or closed, and “expansion” means getting bigger, so what does “expansion valve” mean?</a:t>
            </a:r>
          </a:p>
        </p:txBody>
      </p:sp>
      <p:pic>
        <p:nvPicPr>
          <p:cNvPr id="8194" name="Picture 2" descr="http://ts1.mm.bing.net/th?id=H.4588585161982232&amp;pid=1.9&amp;w=300&amp;h=300&amp;p=0"/>
          <p:cNvPicPr>
            <a:picLocks noChangeAspect="1" noChangeArrowheads="1"/>
          </p:cNvPicPr>
          <p:nvPr/>
        </p:nvPicPr>
        <p:blipFill>
          <a:blip r:embed="rId2"/>
          <a:srcRect t="10738" b="11793"/>
          <a:stretch>
            <a:fillRect/>
          </a:stretch>
        </p:blipFill>
        <p:spPr bwMode="auto">
          <a:xfrm>
            <a:off x="3505200" y="5392057"/>
            <a:ext cx="1905000" cy="1465943"/>
          </a:xfrm>
          <a:prstGeom prst="rect">
            <a:avLst/>
          </a:prstGeom>
          <a:noFill/>
        </p:spPr>
      </p:pic>
      <p:sp>
        <p:nvSpPr>
          <p:cNvPr id="5" name="TextBox 4"/>
          <p:cNvSpPr txBox="1"/>
          <p:nvPr/>
        </p:nvSpPr>
        <p:spPr>
          <a:xfrm>
            <a:off x="5486400" y="6248400"/>
            <a:ext cx="2581669" cy="369332"/>
          </a:xfrm>
          <a:prstGeom prst="rect">
            <a:avLst/>
          </a:prstGeom>
          <a:noFill/>
        </p:spPr>
        <p:txBody>
          <a:bodyPr wrap="none" rtlCol="0">
            <a:spAutoFit/>
          </a:bodyPr>
          <a:lstStyle/>
          <a:p>
            <a:r>
              <a:rPr lang="en-US" altLang="zh-CN" dirty="0" smtClean="0"/>
              <a:t>This is an expansion valve</a:t>
            </a: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Step 4</a:t>
            </a:r>
            <a:endParaRPr lang="zh-CN" altLang="en-US" dirty="0"/>
          </a:p>
        </p:txBody>
      </p:sp>
      <p:sp>
        <p:nvSpPr>
          <p:cNvPr id="3" name="Content Placeholder 2"/>
          <p:cNvSpPr>
            <a:spLocks noGrp="1"/>
          </p:cNvSpPr>
          <p:nvPr>
            <p:ph idx="1"/>
          </p:nvPr>
        </p:nvSpPr>
        <p:spPr>
          <a:xfrm>
            <a:off x="457200" y="1219200"/>
            <a:ext cx="8229600" cy="4525963"/>
          </a:xfrm>
        </p:spPr>
        <p:txBody>
          <a:bodyPr>
            <a:normAutofit/>
          </a:bodyPr>
          <a:lstStyle/>
          <a:p>
            <a:r>
              <a:rPr lang="en-US" altLang="zh-CN" sz="3100" dirty="0" smtClean="0"/>
              <a:t>The pressure on the other side of the expansion valve in the evaporator coils is low </a:t>
            </a:r>
          </a:p>
          <a:p>
            <a:r>
              <a:rPr lang="en-US" sz="3100" dirty="0" smtClean="0"/>
              <a:t>The pressure is low because the compressor has pulled the refrigerant out of that side in step 1</a:t>
            </a:r>
            <a:endParaRPr lang="en-US" altLang="zh-CN" sz="3100" dirty="0" smtClean="0"/>
          </a:p>
          <a:p>
            <a:r>
              <a:rPr lang="en-US" altLang="zh-CN" sz="3100" dirty="0" smtClean="0"/>
              <a:t>This low pressure makes the refrigerant change from a liquid to a gas (evaporate) and take in heat</a:t>
            </a:r>
          </a:p>
        </p:txBody>
      </p:sp>
      <p:pic>
        <p:nvPicPr>
          <p:cNvPr id="7170" name="Picture 2" descr="http://ts3.mm.bing.net/th?id=H.5021689606767414&amp;pid=1.7&amp;w=155&amp;h=185&amp;c=7&amp;rs=1"/>
          <p:cNvPicPr>
            <a:picLocks noChangeAspect="1" noChangeArrowheads="1"/>
          </p:cNvPicPr>
          <p:nvPr/>
        </p:nvPicPr>
        <p:blipFill>
          <a:blip r:embed="rId2"/>
          <a:srcRect/>
          <a:stretch>
            <a:fillRect/>
          </a:stretch>
        </p:blipFill>
        <p:spPr bwMode="auto">
          <a:xfrm>
            <a:off x="4419600" y="4724400"/>
            <a:ext cx="1752600" cy="2091814"/>
          </a:xfrm>
          <a:prstGeom prst="rect">
            <a:avLst/>
          </a:prstGeom>
          <a:noFill/>
        </p:spPr>
      </p:pic>
      <p:sp>
        <p:nvSpPr>
          <p:cNvPr id="5" name="TextBox 4"/>
          <p:cNvSpPr txBox="1"/>
          <p:nvPr/>
        </p:nvSpPr>
        <p:spPr>
          <a:xfrm>
            <a:off x="6172200" y="5943600"/>
            <a:ext cx="2286000" cy="646331"/>
          </a:xfrm>
          <a:prstGeom prst="rect">
            <a:avLst/>
          </a:prstGeom>
          <a:noFill/>
        </p:spPr>
        <p:txBody>
          <a:bodyPr wrap="square" rtlCol="0">
            <a:spAutoFit/>
          </a:bodyPr>
          <a:lstStyle/>
          <a:p>
            <a:r>
              <a:rPr lang="en-US" altLang="zh-CN" dirty="0" smtClean="0"/>
              <a:t>Evaporator coils inside a freezer</a:t>
            </a:r>
            <a:endParaRPr lang="zh-CN" altLang="en-US" dirty="0"/>
          </a:p>
        </p:txBody>
      </p:sp>
      <p:grpSp>
        <p:nvGrpSpPr>
          <p:cNvPr id="12" name="Group 11"/>
          <p:cNvGrpSpPr/>
          <p:nvPr/>
        </p:nvGrpSpPr>
        <p:grpSpPr>
          <a:xfrm>
            <a:off x="685800" y="5075872"/>
            <a:ext cx="3200400" cy="1477328"/>
            <a:chOff x="685800" y="4724400"/>
            <a:chExt cx="3200400" cy="1477328"/>
          </a:xfrm>
        </p:grpSpPr>
        <p:sp>
          <p:nvSpPr>
            <p:cNvPr id="8" name="TextBox 7"/>
            <p:cNvSpPr txBox="1"/>
            <p:nvPr/>
          </p:nvSpPr>
          <p:spPr>
            <a:xfrm>
              <a:off x="685800" y="4724400"/>
              <a:ext cx="3200400" cy="1477328"/>
            </a:xfrm>
            <a:prstGeom prst="rect">
              <a:avLst/>
            </a:prstGeom>
            <a:noFill/>
          </p:spPr>
          <p:txBody>
            <a:bodyPr wrap="square" rtlCol="0">
              <a:spAutoFit/>
            </a:bodyPr>
            <a:lstStyle/>
            <a:p>
              <a:r>
                <a:rPr lang="en-US" altLang="zh-CN" dirty="0" smtClean="0"/>
                <a:t>Remember: P</a:t>
              </a:r>
              <a:r>
                <a:rPr lang="en-US" altLang="zh-CN" baseline="-25000" dirty="0" smtClean="0"/>
                <a:t>1</a:t>
              </a:r>
              <a:r>
                <a:rPr lang="en-US" altLang="zh-CN" dirty="0" smtClean="0"/>
                <a:t>        P</a:t>
              </a:r>
              <a:r>
                <a:rPr lang="en-US" altLang="zh-CN" baseline="-25000" dirty="0" smtClean="0"/>
                <a:t>2</a:t>
              </a:r>
            </a:p>
            <a:p>
              <a:r>
                <a:rPr lang="en-US" altLang="zh-CN" dirty="0" smtClean="0"/>
                <a:t>	     T</a:t>
              </a:r>
              <a:r>
                <a:rPr lang="en-US" altLang="zh-CN" baseline="-25000" dirty="0" smtClean="0"/>
                <a:t>1</a:t>
              </a:r>
              <a:r>
                <a:rPr lang="en-US" altLang="zh-CN" dirty="0" smtClean="0"/>
                <a:t>        T</a:t>
              </a:r>
              <a:r>
                <a:rPr lang="en-US" altLang="zh-CN" baseline="-25000" dirty="0" smtClean="0"/>
                <a:t>2</a:t>
              </a:r>
            </a:p>
            <a:p>
              <a:endParaRPr lang="en-US" altLang="zh-CN" dirty="0" smtClean="0"/>
            </a:p>
            <a:p>
              <a:r>
                <a:rPr lang="en-US" altLang="zh-CN" dirty="0" smtClean="0"/>
                <a:t>If pressure goes down, temperature goes down</a:t>
              </a:r>
              <a:endParaRPr lang="zh-CN" altLang="en-US" dirty="0"/>
            </a:p>
          </p:txBody>
        </p:sp>
        <p:cxnSp>
          <p:nvCxnSpPr>
            <p:cNvPr id="9" name="Straight Connector 8"/>
            <p:cNvCxnSpPr/>
            <p:nvPr/>
          </p:nvCxnSpPr>
          <p:spPr>
            <a:xfrm>
              <a:off x="1905000" y="5029200"/>
              <a:ext cx="304800" cy="1588"/>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2514600" y="5029200"/>
              <a:ext cx="304800" cy="1588"/>
            </a:xfrm>
            <a:prstGeom prst="line">
              <a:avLst/>
            </a:prstGeom>
          </p:spPr>
          <p:style>
            <a:lnRef idx="1">
              <a:schemeClr val="dk1"/>
            </a:lnRef>
            <a:fillRef idx="0">
              <a:schemeClr val="dk1"/>
            </a:fillRef>
            <a:effectRef idx="0">
              <a:schemeClr val="dk1"/>
            </a:effectRef>
            <a:fontRef idx="minor">
              <a:schemeClr val="tx1"/>
            </a:fontRef>
          </p:style>
        </p:cxnSp>
        <p:sp>
          <p:nvSpPr>
            <p:cNvPr id="11" name="TextBox 10"/>
            <p:cNvSpPr txBox="1"/>
            <p:nvPr/>
          </p:nvSpPr>
          <p:spPr>
            <a:xfrm>
              <a:off x="2209800" y="4876800"/>
              <a:ext cx="381000" cy="369332"/>
            </a:xfrm>
            <a:prstGeom prst="rect">
              <a:avLst/>
            </a:prstGeom>
            <a:noFill/>
          </p:spPr>
          <p:txBody>
            <a:bodyPr wrap="square" rtlCol="0">
              <a:spAutoFit/>
            </a:bodyPr>
            <a:lstStyle/>
            <a:p>
              <a:r>
                <a:rPr lang="en-US" altLang="zh-CN" dirty="0" smtClean="0"/>
                <a:t>=</a:t>
              </a:r>
              <a:endParaRPr lang="zh-CN" altLang="en-US" dirty="0"/>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Step 4 continued</a:t>
            </a:r>
            <a:endParaRPr lang="zh-CN" altLang="en-US" dirty="0"/>
          </a:p>
        </p:txBody>
      </p:sp>
      <p:sp>
        <p:nvSpPr>
          <p:cNvPr id="3" name="Content Placeholder 2"/>
          <p:cNvSpPr>
            <a:spLocks noGrp="1"/>
          </p:cNvSpPr>
          <p:nvPr>
            <p:ph idx="1"/>
          </p:nvPr>
        </p:nvSpPr>
        <p:spPr>
          <a:xfrm>
            <a:off x="457200" y="1295400"/>
            <a:ext cx="8229600" cy="5105400"/>
          </a:xfrm>
        </p:spPr>
        <p:txBody>
          <a:bodyPr>
            <a:normAutofit/>
          </a:bodyPr>
          <a:lstStyle/>
          <a:p>
            <a:r>
              <a:rPr lang="en-US" altLang="zh-CN" dirty="0" smtClean="0"/>
              <a:t>The refrigerant expands (gets bigger) as it goes through the expansion valve</a:t>
            </a:r>
          </a:p>
          <a:p>
            <a:r>
              <a:rPr lang="en-US" altLang="zh-CN" dirty="0" smtClean="0"/>
              <a:t>It also decreases in pressure and temperature</a:t>
            </a:r>
          </a:p>
          <a:p>
            <a:r>
              <a:rPr lang="en-US" altLang="zh-CN" dirty="0" smtClean="0"/>
              <a:t>The refrigerant absorbs (takes in) heat from inside the refrigerator because it as a lower temperature</a:t>
            </a:r>
          </a:p>
          <a:p>
            <a:r>
              <a:rPr lang="en-US" altLang="zh-CN" dirty="0" smtClean="0"/>
              <a:t>The refrigerant is now ready for step 1 again!</a:t>
            </a:r>
          </a:p>
          <a:p>
            <a:endParaRPr lang="zh-CN" altLang="en-US" dirty="0"/>
          </a:p>
        </p:txBody>
      </p:sp>
      <p:sp>
        <p:nvSpPr>
          <p:cNvPr id="4" name="TextBox 3"/>
          <p:cNvSpPr txBox="1"/>
          <p:nvPr/>
        </p:nvSpPr>
        <p:spPr>
          <a:xfrm>
            <a:off x="2743200" y="5319117"/>
            <a:ext cx="3200400" cy="1538883"/>
          </a:xfrm>
          <a:prstGeom prst="rect">
            <a:avLst/>
          </a:prstGeom>
          <a:noFill/>
        </p:spPr>
        <p:txBody>
          <a:bodyPr wrap="square" rtlCol="0">
            <a:spAutoFit/>
          </a:bodyPr>
          <a:lstStyle/>
          <a:p>
            <a:r>
              <a:rPr lang="en-US" altLang="zh-CN" dirty="0" smtClean="0"/>
              <a:t>Remember: P</a:t>
            </a:r>
            <a:r>
              <a:rPr lang="en-US" altLang="zh-CN" baseline="-25000" dirty="0" smtClean="0"/>
              <a:t>1</a:t>
            </a:r>
            <a:r>
              <a:rPr lang="en-US" altLang="zh-CN" dirty="0" smtClean="0"/>
              <a:t>        P</a:t>
            </a:r>
            <a:r>
              <a:rPr lang="en-US" altLang="zh-CN" baseline="-25000" dirty="0" smtClean="0"/>
              <a:t>2</a:t>
            </a:r>
          </a:p>
          <a:p>
            <a:r>
              <a:rPr lang="en-US" altLang="zh-CN" dirty="0" smtClean="0"/>
              <a:t>	     T</a:t>
            </a:r>
            <a:r>
              <a:rPr lang="en-US" altLang="zh-CN" baseline="-25000" dirty="0" smtClean="0"/>
              <a:t>1</a:t>
            </a:r>
            <a:r>
              <a:rPr lang="en-US" altLang="zh-CN" dirty="0" smtClean="0"/>
              <a:t>        T</a:t>
            </a:r>
            <a:r>
              <a:rPr lang="en-US" altLang="zh-CN" baseline="-25000" dirty="0" smtClean="0"/>
              <a:t>2</a:t>
            </a:r>
          </a:p>
          <a:p>
            <a:endParaRPr lang="en-US" altLang="zh-CN" dirty="0" smtClean="0"/>
          </a:p>
          <a:p>
            <a:r>
              <a:rPr lang="en-US" altLang="zh-CN" sz="2000" dirty="0" smtClean="0"/>
              <a:t>If pressure goes down, temperature goes down</a:t>
            </a:r>
            <a:endParaRPr lang="zh-CN" altLang="en-US" sz="2000" dirty="0"/>
          </a:p>
        </p:txBody>
      </p:sp>
      <p:cxnSp>
        <p:nvCxnSpPr>
          <p:cNvPr id="5" name="Straight Connector 4"/>
          <p:cNvCxnSpPr/>
          <p:nvPr/>
        </p:nvCxnSpPr>
        <p:spPr>
          <a:xfrm>
            <a:off x="3962400" y="5638800"/>
            <a:ext cx="304800" cy="1588"/>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4572000" y="5638800"/>
            <a:ext cx="304800" cy="1588"/>
          </a:xfrm>
          <a:prstGeom prst="line">
            <a:avLst/>
          </a:prstGeom>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4267200" y="5498068"/>
            <a:ext cx="381000" cy="369332"/>
          </a:xfrm>
          <a:prstGeom prst="rect">
            <a:avLst/>
          </a:prstGeom>
          <a:noFill/>
        </p:spPr>
        <p:txBody>
          <a:bodyPr wrap="square" rtlCol="0">
            <a:spAutoFit/>
          </a:bodyPr>
          <a:lstStyle/>
          <a:p>
            <a:r>
              <a:rPr lang="en-US" altLang="zh-CN" dirty="0" smtClean="0"/>
              <a:t>=</a:t>
            </a: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ts1.mm.bing.net/th?id=H.4993926959923215&amp;pid=1.9&amp;w=300&amp;h=300&amp;p=0"/>
          <p:cNvPicPr>
            <a:picLocks noChangeAspect="1" noChangeArrowheads="1"/>
          </p:cNvPicPr>
          <p:nvPr/>
        </p:nvPicPr>
        <p:blipFill>
          <a:blip r:embed="rId2"/>
          <a:srcRect/>
          <a:stretch>
            <a:fillRect/>
          </a:stretch>
        </p:blipFill>
        <p:spPr bwMode="auto">
          <a:xfrm>
            <a:off x="2590800" y="2286000"/>
            <a:ext cx="3810000" cy="4572000"/>
          </a:xfrm>
          <a:prstGeom prst="rect">
            <a:avLst/>
          </a:prstGeom>
          <a:noFill/>
        </p:spPr>
      </p:pic>
      <p:cxnSp>
        <p:nvCxnSpPr>
          <p:cNvPr id="6" name="Straight Arrow Connector 5"/>
          <p:cNvCxnSpPr/>
          <p:nvPr/>
        </p:nvCxnSpPr>
        <p:spPr>
          <a:xfrm rot="10800000" flipV="1">
            <a:off x="6096000" y="3581400"/>
            <a:ext cx="10668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7162800" y="2057400"/>
            <a:ext cx="1828800" cy="2585323"/>
          </a:xfrm>
          <a:prstGeom prst="rect">
            <a:avLst/>
          </a:prstGeom>
          <a:noFill/>
        </p:spPr>
        <p:txBody>
          <a:bodyPr wrap="square" rtlCol="0">
            <a:spAutoFit/>
          </a:bodyPr>
          <a:lstStyle/>
          <a:p>
            <a:r>
              <a:rPr lang="en-US" altLang="zh-CN" dirty="0" smtClean="0"/>
              <a:t>Step 2: The refrigerant goes through the condenser coils. It gives off heat to the surrounding air and condenses to a liquid</a:t>
            </a:r>
            <a:endParaRPr lang="zh-CN" altLang="en-US" dirty="0"/>
          </a:p>
        </p:txBody>
      </p:sp>
      <p:sp>
        <p:nvSpPr>
          <p:cNvPr id="9" name="Title 8"/>
          <p:cNvSpPr>
            <a:spLocks noGrp="1"/>
          </p:cNvSpPr>
          <p:nvPr>
            <p:ph type="title"/>
          </p:nvPr>
        </p:nvSpPr>
        <p:spPr/>
        <p:txBody>
          <a:bodyPr>
            <a:normAutofit/>
          </a:bodyPr>
          <a:lstStyle/>
          <a:p>
            <a:r>
              <a:rPr lang="en-US" altLang="zh-CN" dirty="0" smtClean="0"/>
              <a:t>Summary of the 4 steps</a:t>
            </a:r>
            <a:endParaRPr lang="zh-CN" altLang="en-US" dirty="0"/>
          </a:p>
        </p:txBody>
      </p:sp>
      <p:cxnSp>
        <p:nvCxnSpPr>
          <p:cNvPr id="11" name="Straight Arrow Connector 10"/>
          <p:cNvCxnSpPr/>
          <p:nvPr/>
        </p:nvCxnSpPr>
        <p:spPr>
          <a:xfrm flipV="1">
            <a:off x="2514600" y="4800600"/>
            <a:ext cx="10668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TextBox 11"/>
          <p:cNvSpPr txBox="1"/>
          <p:nvPr/>
        </p:nvSpPr>
        <p:spPr>
          <a:xfrm>
            <a:off x="228600" y="4724400"/>
            <a:ext cx="2667000" cy="1754326"/>
          </a:xfrm>
          <a:prstGeom prst="rect">
            <a:avLst/>
          </a:prstGeom>
          <a:noFill/>
        </p:spPr>
        <p:txBody>
          <a:bodyPr wrap="square" rtlCol="0">
            <a:spAutoFit/>
          </a:bodyPr>
          <a:lstStyle/>
          <a:p>
            <a:r>
              <a:rPr lang="en-US" altLang="zh-CN" dirty="0" smtClean="0"/>
              <a:t>Step 4: The refrigerant goes through the evaporator coil and absorbs (takes in) heat from inside the refrigerator</a:t>
            </a:r>
            <a:endParaRPr lang="zh-CN" altLang="en-US" dirty="0"/>
          </a:p>
        </p:txBody>
      </p:sp>
      <p:cxnSp>
        <p:nvCxnSpPr>
          <p:cNvPr id="10" name="Straight Arrow Connector 9"/>
          <p:cNvCxnSpPr/>
          <p:nvPr/>
        </p:nvCxnSpPr>
        <p:spPr>
          <a:xfrm rot="10800000">
            <a:off x="4114800" y="5715000"/>
            <a:ext cx="2133600" cy="38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6248400" y="5486400"/>
            <a:ext cx="2895600" cy="923330"/>
          </a:xfrm>
          <a:prstGeom prst="rect">
            <a:avLst/>
          </a:prstGeom>
          <a:noFill/>
        </p:spPr>
        <p:txBody>
          <a:bodyPr wrap="square" rtlCol="0">
            <a:spAutoFit/>
          </a:bodyPr>
          <a:lstStyle/>
          <a:p>
            <a:r>
              <a:rPr lang="en-US" altLang="zh-CN" dirty="0" smtClean="0"/>
              <a:t>Step 1: The compressor squeezes the refrigerant gas. </a:t>
            </a:r>
            <a:r>
              <a:rPr lang="en-US" altLang="zh-CN" dirty="0" smtClean="0">
                <a:latin typeface="Times New Roman"/>
                <a:cs typeface="Times New Roman"/>
              </a:rPr>
              <a:t>Pressure. ↑, </a:t>
            </a:r>
            <a:r>
              <a:rPr lang="en-US" altLang="zh-CN" dirty="0" smtClean="0"/>
              <a:t>Temp.</a:t>
            </a:r>
            <a:r>
              <a:rPr lang="en-US" altLang="zh-CN" dirty="0" smtClean="0">
                <a:latin typeface="Times New Roman"/>
                <a:cs typeface="Times New Roman"/>
              </a:rPr>
              <a:t>↑,</a:t>
            </a:r>
            <a:endParaRPr lang="zh-CN" altLang="en-US" dirty="0"/>
          </a:p>
        </p:txBody>
      </p:sp>
      <p:sp>
        <p:nvSpPr>
          <p:cNvPr id="20" name="TextBox 19"/>
          <p:cNvSpPr txBox="1"/>
          <p:nvPr/>
        </p:nvSpPr>
        <p:spPr>
          <a:xfrm>
            <a:off x="228600" y="1676400"/>
            <a:ext cx="2667000" cy="1477328"/>
          </a:xfrm>
          <a:prstGeom prst="rect">
            <a:avLst/>
          </a:prstGeom>
          <a:noFill/>
        </p:spPr>
        <p:txBody>
          <a:bodyPr wrap="square" rtlCol="0">
            <a:spAutoFit/>
          </a:bodyPr>
          <a:lstStyle/>
          <a:p>
            <a:r>
              <a:rPr lang="en-US" altLang="zh-CN" dirty="0" smtClean="0"/>
              <a:t>Step 3: The refrigerant liquid goes through the expansion valve and turns back into a gas.       </a:t>
            </a:r>
            <a:r>
              <a:rPr lang="en-US" altLang="zh-CN" dirty="0" smtClean="0">
                <a:latin typeface="Times New Roman"/>
                <a:cs typeface="Times New Roman"/>
              </a:rPr>
              <a:t>Pressure ↓, </a:t>
            </a:r>
            <a:r>
              <a:rPr lang="en-US" altLang="zh-CN" dirty="0" smtClean="0"/>
              <a:t>Temp.</a:t>
            </a:r>
            <a:r>
              <a:rPr lang="en-US" altLang="zh-CN" dirty="0" smtClean="0">
                <a:latin typeface="Times New Roman"/>
                <a:cs typeface="Times New Roman"/>
              </a:rPr>
              <a:t>↓  </a:t>
            </a:r>
            <a:endParaRPr lang="zh-CN" altLang="en-US" dirty="0"/>
          </a:p>
        </p:txBody>
      </p:sp>
      <p:cxnSp>
        <p:nvCxnSpPr>
          <p:cNvPr id="22" name="Straight Arrow Connector 21"/>
          <p:cNvCxnSpPr/>
          <p:nvPr/>
        </p:nvCxnSpPr>
        <p:spPr>
          <a:xfrm rot="16200000" flipH="1">
            <a:off x="2590800" y="2743200"/>
            <a:ext cx="9906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579</Words>
  <Application>Microsoft Office PowerPoint</Application>
  <PresentationFormat>On-screen Show (4:3)</PresentationFormat>
  <Paragraphs>60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How Refrigerators and  Freezers Work</vt:lpstr>
      <vt:lpstr>A short history of refrigerators</vt:lpstr>
      <vt:lpstr>How it works: Step 1</vt:lpstr>
      <vt:lpstr>Step 1 continued</vt:lpstr>
      <vt:lpstr>Step 2</vt:lpstr>
      <vt:lpstr>Step 3</vt:lpstr>
      <vt:lpstr>Step 4</vt:lpstr>
      <vt:lpstr>Step 4 continued</vt:lpstr>
      <vt:lpstr>Summary of the 4 steps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a Refrigerator Works</dc:title>
  <dc:creator>Teacher</dc:creator>
  <cp:lastModifiedBy>Teacher</cp:lastModifiedBy>
  <cp:revision>49</cp:revision>
  <dcterms:created xsi:type="dcterms:W3CDTF">2013-05-16T01:49:17Z</dcterms:created>
  <dcterms:modified xsi:type="dcterms:W3CDTF">2013-06-05T04:37:56Z</dcterms:modified>
</cp:coreProperties>
</file>