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309" r:id="rId14"/>
    <p:sldId id="269" r:id="rId15"/>
    <p:sldId id="310" r:id="rId16"/>
    <p:sldId id="270" r:id="rId17"/>
    <p:sldId id="271" r:id="rId18"/>
    <p:sldId id="272" r:id="rId19"/>
    <p:sldId id="311" r:id="rId20"/>
    <p:sldId id="273" r:id="rId21"/>
    <p:sldId id="274" r:id="rId22"/>
    <p:sldId id="312" r:id="rId23"/>
    <p:sldId id="275" r:id="rId24"/>
    <p:sldId id="276" r:id="rId25"/>
    <p:sldId id="277" r:id="rId26"/>
    <p:sldId id="313" r:id="rId27"/>
    <p:sldId id="278" r:id="rId28"/>
    <p:sldId id="314" r:id="rId29"/>
    <p:sldId id="279" r:id="rId30"/>
    <p:sldId id="280" r:id="rId31"/>
    <p:sldId id="281" r:id="rId32"/>
    <p:sldId id="282" r:id="rId33"/>
    <p:sldId id="283" r:id="rId34"/>
    <p:sldId id="284" r:id="rId35"/>
    <p:sldId id="285" r:id="rId36"/>
    <p:sldId id="286" r:id="rId37"/>
    <p:sldId id="287" r:id="rId38"/>
    <p:sldId id="288" r:id="rId39"/>
    <p:sldId id="289" r:id="rId40"/>
    <p:sldId id="315" r:id="rId41"/>
    <p:sldId id="290" r:id="rId42"/>
    <p:sldId id="291" r:id="rId43"/>
    <p:sldId id="292" r:id="rId44"/>
    <p:sldId id="293" r:id="rId45"/>
    <p:sldId id="294" r:id="rId46"/>
    <p:sldId id="295" r:id="rId47"/>
    <p:sldId id="296" r:id="rId48"/>
    <p:sldId id="297" r:id="rId49"/>
    <p:sldId id="316" r:id="rId50"/>
    <p:sldId id="298" r:id="rId51"/>
    <p:sldId id="299" r:id="rId52"/>
    <p:sldId id="300" r:id="rId53"/>
    <p:sldId id="301" r:id="rId54"/>
    <p:sldId id="302" r:id="rId55"/>
    <p:sldId id="303" r:id="rId56"/>
    <p:sldId id="304" r:id="rId57"/>
    <p:sldId id="305" r:id="rId58"/>
    <p:sldId id="306" r:id="rId59"/>
    <p:sldId id="307" r:id="rId60"/>
    <p:sldId id="30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1" d="100"/>
          <a:sy n="51" d="100"/>
        </p:scale>
        <p:origin x="-1704"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
    </p:cViewPr>
  </p:sorterViewPr>
  <p:notesViewPr>
    <p:cSldViewPr>
      <p:cViewPr varScale="1">
        <p:scale>
          <a:sx n="50" d="100"/>
          <a:sy n="50" d="100"/>
        </p:scale>
        <p:origin x="-276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0ED414-F0E6-451B-936E-48E8B7B0816B}" type="datetimeFigureOut">
              <a:rPr lang="en-US" smtClean="0"/>
              <a:pPr/>
              <a:t>12/7/2015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8DFEB4-2A8C-4AB3-847D-01AED081095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24457-5E12-43FA-8A54-CC2140E85BEB}" type="datetimeFigureOut">
              <a:rPr lang="en-US" smtClean="0"/>
              <a:pPr/>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E72DA-5F9D-41C7-87C9-AEC21CF2DA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D19BF-AD65-40FE-8585-A7AA57F3DA8B}" type="datetime1">
              <a:rPr lang="en-US" smtClean="0"/>
              <a:pPr/>
              <a:t>12/7/2015</a:t>
            </a:fld>
            <a:endParaRPr lang="en-US"/>
          </a:p>
        </p:txBody>
      </p:sp>
      <p:sp>
        <p:nvSpPr>
          <p:cNvPr id="5" name="Footer Placeholder 4"/>
          <p:cNvSpPr>
            <a:spLocks noGrp="1"/>
          </p:cNvSpPr>
          <p:nvPr>
            <p:ph type="ftr" sz="quarter" idx="11"/>
          </p:nvPr>
        </p:nvSpPr>
        <p:spPr/>
        <p:txBody>
          <a:bodyPr/>
          <a:lstStyle/>
          <a:p>
            <a:r>
              <a:rPr lang="en-US" smtClean="0"/>
              <a:t>ICT CLASS NOTES</a:t>
            </a:r>
            <a:endParaRPr lang="en-US"/>
          </a:p>
        </p:txBody>
      </p:sp>
      <p:sp>
        <p:nvSpPr>
          <p:cNvPr id="6" name="Slide Number Placeholder 5"/>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F26DC-D6FB-44C9-975C-C070359B0594}" type="datetime1">
              <a:rPr lang="en-US" smtClean="0"/>
              <a:pPr/>
              <a:t>12/7/2015</a:t>
            </a:fld>
            <a:endParaRPr lang="en-US"/>
          </a:p>
        </p:txBody>
      </p:sp>
      <p:sp>
        <p:nvSpPr>
          <p:cNvPr id="5" name="Footer Placeholder 4"/>
          <p:cNvSpPr>
            <a:spLocks noGrp="1"/>
          </p:cNvSpPr>
          <p:nvPr>
            <p:ph type="ftr" sz="quarter" idx="11"/>
          </p:nvPr>
        </p:nvSpPr>
        <p:spPr/>
        <p:txBody>
          <a:bodyPr/>
          <a:lstStyle/>
          <a:p>
            <a:r>
              <a:rPr lang="en-US" smtClean="0"/>
              <a:t>ICT CLASS NOTES</a:t>
            </a:r>
            <a:endParaRPr lang="en-US"/>
          </a:p>
        </p:txBody>
      </p:sp>
      <p:sp>
        <p:nvSpPr>
          <p:cNvPr id="6" name="Slide Number Placeholder 5"/>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82FC5-4D23-4E39-98DE-08398ECCAA21}" type="datetime1">
              <a:rPr lang="en-US" smtClean="0"/>
              <a:pPr/>
              <a:t>12/7/2015</a:t>
            </a:fld>
            <a:endParaRPr lang="en-US"/>
          </a:p>
        </p:txBody>
      </p:sp>
      <p:sp>
        <p:nvSpPr>
          <p:cNvPr id="5" name="Footer Placeholder 4"/>
          <p:cNvSpPr>
            <a:spLocks noGrp="1"/>
          </p:cNvSpPr>
          <p:nvPr>
            <p:ph type="ftr" sz="quarter" idx="11"/>
          </p:nvPr>
        </p:nvSpPr>
        <p:spPr/>
        <p:txBody>
          <a:bodyPr/>
          <a:lstStyle/>
          <a:p>
            <a:r>
              <a:rPr lang="en-US" smtClean="0"/>
              <a:t>ICT CLASS NOTES</a:t>
            </a:r>
            <a:endParaRPr lang="en-US"/>
          </a:p>
        </p:txBody>
      </p:sp>
      <p:sp>
        <p:nvSpPr>
          <p:cNvPr id="6" name="Slide Number Placeholder 5"/>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E76D1-E43C-4E07-A1E7-323841FDF03D}" type="datetime1">
              <a:rPr lang="en-US" smtClean="0"/>
              <a:pPr/>
              <a:t>12/7/2015</a:t>
            </a:fld>
            <a:endParaRPr lang="en-US"/>
          </a:p>
        </p:txBody>
      </p:sp>
      <p:sp>
        <p:nvSpPr>
          <p:cNvPr id="5" name="Footer Placeholder 4"/>
          <p:cNvSpPr>
            <a:spLocks noGrp="1"/>
          </p:cNvSpPr>
          <p:nvPr>
            <p:ph type="ftr" sz="quarter" idx="11"/>
          </p:nvPr>
        </p:nvSpPr>
        <p:spPr/>
        <p:txBody>
          <a:bodyPr/>
          <a:lstStyle/>
          <a:p>
            <a:r>
              <a:rPr lang="en-US" smtClean="0"/>
              <a:t>ICT CLASS NOTES</a:t>
            </a:r>
            <a:endParaRPr lang="en-US"/>
          </a:p>
        </p:txBody>
      </p:sp>
      <p:sp>
        <p:nvSpPr>
          <p:cNvPr id="6" name="Slide Number Placeholder 5"/>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6E4050-401F-4EA6-9D4F-CD803ABC83AE}" type="datetime1">
              <a:rPr lang="en-US" smtClean="0"/>
              <a:pPr/>
              <a:t>12/7/2015</a:t>
            </a:fld>
            <a:endParaRPr lang="en-US"/>
          </a:p>
        </p:txBody>
      </p:sp>
      <p:sp>
        <p:nvSpPr>
          <p:cNvPr id="5" name="Footer Placeholder 4"/>
          <p:cNvSpPr>
            <a:spLocks noGrp="1"/>
          </p:cNvSpPr>
          <p:nvPr>
            <p:ph type="ftr" sz="quarter" idx="11"/>
          </p:nvPr>
        </p:nvSpPr>
        <p:spPr/>
        <p:txBody>
          <a:bodyPr/>
          <a:lstStyle/>
          <a:p>
            <a:r>
              <a:rPr lang="en-US" smtClean="0"/>
              <a:t>ICT CLASS NOTES</a:t>
            </a:r>
            <a:endParaRPr lang="en-US"/>
          </a:p>
        </p:txBody>
      </p:sp>
      <p:sp>
        <p:nvSpPr>
          <p:cNvPr id="6" name="Slide Number Placeholder 5"/>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64F2B4-9FAD-4DE9-B715-02E30E291777}" type="datetime1">
              <a:rPr lang="en-US" smtClean="0"/>
              <a:pPr/>
              <a:t>12/7/2015</a:t>
            </a:fld>
            <a:endParaRPr lang="en-US"/>
          </a:p>
        </p:txBody>
      </p:sp>
      <p:sp>
        <p:nvSpPr>
          <p:cNvPr id="6" name="Footer Placeholder 5"/>
          <p:cNvSpPr>
            <a:spLocks noGrp="1"/>
          </p:cNvSpPr>
          <p:nvPr>
            <p:ph type="ftr" sz="quarter" idx="11"/>
          </p:nvPr>
        </p:nvSpPr>
        <p:spPr/>
        <p:txBody>
          <a:bodyPr/>
          <a:lstStyle/>
          <a:p>
            <a:r>
              <a:rPr lang="en-US" smtClean="0"/>
              <a:t>ICT CLASS NOTES</a:t>
            </a:r>
            <a:endParaRPr lang="en-US"/>
          </a:p>
        </p:txBody>
      </p:sp>
      <p:sp>
        <p:nvSpPr>
          <p:cNvPr id="7" name="Slide Number Placeholder 6"/>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D7C843-B552-466E-BEC0-F97887F9D759}" type="datetime1">
              <a:rPr lang="en-US" smtClean="0"/>
              <a:pPr/>
              <a:t>12/7/2015</a:t>
            </a:fld>
            <a:endParaRPr lang="en-US"/>
          </a:p>
        </p:txBody>
      </p:sp>
      <p:sp>
        <p:nvSpPr>
          <p:cNvPr id="8" name="Footer Placeholder 7"/>
          <p:cNvSpPr>
            <a:spLocks noGrp="1"/>
          </p:cNvSpPr>
          <p:nvPr>
            <p:ph type="ftr" sz="quarter" idx="11"/>
          </p:nvPr>
        </p:nvSpPr>
        <p:spPr/>
        <p:txBody>
          <a:bodyPr/>
          <a:lstStyle/>
          <a:p>
            <a:r>
              <a:rPr lang="en-US" smtClean="0"/>
              <a:t>ICT CLASS NOTES</a:t>
            </a:r>
            <a:endParaRPr lang="en-US"/>
          </a:p>
        </p:txBody>
      </p:sp>
      <p:sp>
        <p:nvSpPr>
          <p:cNvPr id="9" name="Slide Number Placeholder 8"/>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80DA2-747D-4E01-80CF-CCE9B43A3413}" type="datetime1">
              <a:rPr lang="en-US" smtClean="0"/>
              <a:pPr/>
              <a:t>12/7/2015</a:t>
            </a:fld>
            <a:endParaRPr lang="en-US"/>
          </a:p>
        </p:txBody>
      </p:sp>
      <p:sp>
        <p:nvSpPr>
          <p:cNvPr id="4" name="Footer Placeholder 3"/>
          <p:cNvSpPr>
            <a:spLocks noGrp="1"/>
          </p:cNvSpPr>
          <p:nvPr>
            <p:ph type="ftr" sz="quarter" idx="11"/>
          </p:nvPr>
        </p:nvSpPr>
        <p:spPr/>
        <p:txBody>
          <a:bodyPr/>
          <a:lstStyle/>
          <a:p>
            <a:r>
              <a:rPr lang="en-US" smtClean="0"/>
              <a:t>ICT CLASS NOTES</a:t>
            </a:r>
            <a:endParaRPr lang="en-US"/>
          </a:p>
        </p:txBody>
      </p:sp>
      <p:sp>
        <p:nvSpPr>
          <p:cNvPr id="5" name="Slide Number Placeholder 4"/>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7602A-6CCE-42B2-9CC0-D943E2F847AF}" type="datetime1">
              <a:rPr lang="en-US" smtClean="0"/>
              <a:pPr/>
              <a:t>12/7/2015</a:t>
            </a:fld>
            <a:endParaRPr lang="en-US"/>
          </a:p>
        </p:txBody>
      </p:sp>
      <p:sp>
        <p:nvSpPr>
          <p:cNvPr id="3" name="Footer Placeholder 2"/>
          <p:cNvSpPr>
            <a:spLocks noGrp="1"/>
          </p:cNvSpPr>
          <p:nvPr>
            <p:ph type="ftr" sz="quarter" idx="11"/>
          </p:nvPr>
        </p:nvSpPr>
        <p:spPr/>
        <p:txBody>
          <a:bodyPr/>
          <a:lstStyle/>
          <a:p>
            <a:r>
              <a:rPr lang="en-US" smtClean="0"/>
              <a:t>ICT CLASS NOTES</a:t>
            </a:r>
            <a:endParaRPr lang="en-US"/>
          </a:p>
        </p:txBody>
      </p:sp>
      <p:sp>
        <p:nvSpPr>
          <p:cNvPr id="4" name="Slide Number Placeholder 3"/>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F4108-1A9B-45DB-9CCF-533F0D5DC715}" type="datetime1">
              <a:rPr lang="en-US" smtClean="0"/>
              <a:pPr/>
              <a:t>12/7/2015</a:t>
            </a:fld>
            <a:endParaRPr lang="en-US"/>
          </a:p>
        </p:txBody>
      </p:sp>
      <p:sp>
        <p:nvSpPr>
          <p:cNvPr id="6" name="Footer Placeholder 5"/>
          <p:cNvSpPr>
            <a:spLocks noGrp="1"/>
          </p:cNvSpPr>
          <p:nvPr>
            <p:ph type="ftr" sz="quarter" idx="11"/>
          </p:nvPr>
        </p:nvSpPr>
        <p:spPr/>
        <p:txBody>
          <a:bodyPr/>
          <a:lstStyle/>
          <a:p>
            <a:r>
              <a:rPr lang="en-US" smtClean="0"/>
              <a:t>ICT CLASS NOTES</a:t>
            </a:r>
            <a:endParaRPr lang="en-US"/>
          </a:p>
        </p:txBody>
      </p:sp>
      <p:sp>
        <p:nvSpPr>
          <p:cNvPr id="7" name="Slide Number Placeholder 6"/>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9D786-FF72-4159-AD70-25E7AC957D46}" type="datetime1">
              <a:rPr lang="en-US" smtClean="0"/>
              <a:pPr/>
              <a:t>12/7/2015</a:t>
            </a:fld>
            <a:endParaRPr lang="en-US"/>
          </a:p>
        </p:txBody>
      </p:sp>
      <p:sp>
        <p:nvSpPr>
          <p:cNvPr id="6" name="Footer Placeholder 5"/>
          <p:cNvSpPr>
            <a:spLocks noGrp="1"/>
          </p:cNvSpPr>
          <p:nvPr>
            <p:ph type="ftr" sz="quarter" idx="11"/>
          </p:nvPr>
        </p:nvSpPr>
        <p:spPr/>
        <p:txBody>
          <a:bodyPr/>
          <a:lstStyle/>
          <a:p>
            <a:r>
              <a:rPr lang="en-US" smtClean="0"/>
              <a:t>ICT CLASS NOTES</a:t>
            </a:r>
            <a:endParaRPr lang="en-US"/>
          </a:p>
        </p:txBody>
      </p:sp>
      <p:sp>
        <p:nvSpPr>
          <p:cNvPr id="7" name="Slide Number Placeholder 6"/>
          <p:cNvSpPr>
            <a:spLocks noGrp="1"/>
          </p:cNvSpPr>
          <p:nvPr>
            <p:ph type="sldNum" sz="quarter" idx="12"/>
          </p:nvPr>
        </p:nvSpPr>
        <p:spPr/>
        <p:txBody>
          <a:bodyPr/>
          <a:lstStyle/>
          <a:p>
            <a:fld id="{1D9C2477-882D-4DF7-8B04-B58FDE2090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8D889-24A0-40FC-B445-5574DC063E61}" type="datetime1">
              <a:rPr lang="en-US" smtClean="0"/>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ICT CLASS NOTES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C2477-882D-4DF7-8B04-B58FDE2090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HARDWARE</a:t>
            </a:r>
            <a:endParaRPr lang="en-US" dirty="0"/>
          </a:p>
        </p:txBody>
      </p:sp>
      <p:sp>
        <p:nvSpPr>
          <p:cNvPr id="3" name="Footer Placeholder 2"/>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Keyboards</a:t>
            </a:r>
            <a:endParaRPr lang="en-US" dirty="0"/>
          </a:p>
        </p:txBody>
      </p:sp>
      <p:sp>
        <p:nvSpPr>
          <p:cNvPr id="3" name="Content Placeholder 2"/>
          <p:cNvSpPr>
            <a:spLocks noGrp="1"/>
          </p:cNvSpPr>
          <p:nvPr>
            <p:ph idx="1"/>
          </p:nvPr>
        </p:nvSpPr>
        <p:spPr/>
        <p:txBody>
          <a:bodyPr/>
          <a:lstStyle/>
          <a:p>
            <a:r>
              <a:rPr lang="en-US" b="1" dirty="0" smtClean="0"/>
              <a:t>Traditional key board. </a:t>
            </a:r>
            <a:r>
              <a:rPr lang="en-US" dirty="0" smtClean="0"/>
              <a:t>This is a full sized keyboard.</a:t>
            </a:r>
          </a:p>
          <a:p>
            <a:r>
              <a:rPr lang="en-US" b="1" dirty="0" smtClean="0"/>
              <a:t>Flexible keyboard.</a:t>
            </a:r>
            <a:r>
              <a:rPr lang="en-US" dirty="0" smtClean="0"/>
              <a:t> This is a portable type of keyboard that can be folded.</a:t>
            </a:r>
          </a:p>
          <a:p>
            <a:r>
              <a:rPr lang="en-US" b="1" dirty="0" smtClean="0"/>
              <a:t>Keypad. </a:t>
            </a:r>
            <a:r>
              <a:rPr lang="en-US" dirty="0" smtClean="0"/>
              <a:t>This is a miniature keyboard used on portable devices such as PDAs laptops.</a:t>
            </a:r>
          </a:p>
          <a:p>
            <a:r>
              <a:rPr lang="en-US" b="1" dirty="0" smtClean="0"/>
              <a:t>Braille keyboard.</a:t>
            </a:r>
            <a:r>
              <a:rPr lang="en-US" dirty="0" smtClean="0"/>
              <a:t> This is a keyboard for the blind.</a:t>
            </a:r>
          </a:p>
          <a:p>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DEVICES</a:t>
            </a:r>
            <a:endParaRPr lang="en-US" dirty="0"/>
          </a:p>
        </p:txBody>
      </p:sp>
      <p:sp>
        <p:nvSpPr>
          <p:cNvPr id="3" name="Content Placeholder 2"/>
          <p:cNvSpPr>
            <a:spLocks noGrp="1"/>
          </p:cNvSpPr>
          <p:nvPr>
            <p:ph idx="1"/>
          </p:nvPr>
        </p:nvSpPr>
        <p:spPr/>
        <p:txBody>
          <a:bodyPr/>
          <a:lstStyle/>
          <a:p>
            <a:r>
              <a:rPr lang="en-US" b="1" dirty="0" smtClean="0"/>
              <a:t>Mouse. </a:t>
            </a:r>
            <a:r>
              <a:rPr lang="en-US" dirty="0" smtClean="0"/>
              <a:t>This is a pointing device with two or more buttons on it. It has a pointer that moves on the screen when the mouse is moved.</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optical mouse 1.jpg"/>
          <p:cNvPicPr>
            <a:picLocks noChangeAspect="1"/>
          </p:cNvPicPr>
          <p:nvPr/>
        </p:nvPicPr>
        <p:blipFill>
          <a:blip r:embed="rId2"/>
          <a:stretch>
            <a:fillRect/>
          </a:stretch>
        </p:blipFill>
        <p:spPr>
          <a:xfrm>
            <a:off x="3276600" y="3200400"/>
            <a:ext cx="4394200" cy="30162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Mouse.</a:t>
            </a:r>
            <a:endParaRPr lang="en-US" dirty="0"/>
          </a:p>
        </p:txBody>
      </p:sp>
      <p:sp>
        <p:nvSpPr>
          <p:cNvPr id="3" name="Content Placeholder 2"/>
          <p:cNvSpPr>
            <a:spLocks noGrp="1"/>
          </p:cNvSpPr>
          <p:nvPr>
            <p:ph idx="1"/>
          </p:nvPr>
        </p:nvSpPr>
        <p:spPr/>
        <p:txBody>
          <a:bodyPr>
            <a:noAutofit/>
          </a:bodyPr>
          <a:lstStyle/>
          <a:p>
            <a:r>
              <a:rPr lang="en-US" sz="2800" b="1" dirty="0" smtClean="0"/>
              <a:t>Mechanical mouse </a:t>
            </a:r>
            <a:r>
              <a:rPr lang="en-US" sz="2800" dirty="0" smtClean="0"/>
              <a:t>. This has  a ball underneath, two buttons and an optional scroll wheel.</a:t>
            </a:r>
          </a:p>
          <a:p>
            <a:r>
              <a:rPr lang="en-US" sz="2800" b="1" dirty="0" smtClean="0"/>
              <a:t>Optical mouse. </a:t>
            </a:r>
            <a:r>
              <a:rPr lang="en-US" sz="2800" dirty="0" smtClean="0"/>
              <a:t>This uses light emitting diode (LED) an optical sensor and digital signals processing.</a:t>
            </a:r>
          </a:p>
          <a:p>
            <a:r>
              <a:rPr lang="en-US" sz="2800" b="1" dirty="0" smtClean="0"/>
              <a:t>Cordless Mouse. </a:t>
            </a:r>
            <a:r>
              <a:rPr lang="en-US" sz="2800" dirty="0" smtClean="0"/>
              <a:t>Battered powered mouse that use radio or infrared waves.</a:t>
            </a:r>
          </a:p>
          <a:p>
            <a:r>
              <a:rPr lang="en-US" sz="2800" b="1" dirty="0" smtClean="0"/>
              <a:t>Track ball mouse. </a:t>
            </a:r>
            <a:r>
              <a:rPr lang="en-US" sz="2800" dirty="0" smtClean="0"/>
              <a:t>This mouse has a ball located at the top.</a:t>
            </a:r>
            <a:endParaRPr lang="en-US" sz="2800"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Pictorial of mice.</a:t>
            </a:r>
            <a:endParaRPr lang="en-US" dirty="0"/>
          </a:p>
        </p:txBody>
      </p:sp>
      <p:pic>
        <p:nvPicPr>
          <p:cNvPr id="5" name="Content Placeholder 4" descr="optical mouse 1.jpg"/>
          <p:cNvPicPr>
            <a:picLocks noGrp="1" noChangeAspect="1"/>
          </p:cNvPicPr>
          <p:nvPr>
            <p:ph idx="1"/>
          </p:nvPr>
        </p:nvPicPr>
        <p:blipFill>
          <a:blip r:embed="rId2"/>
          <a:stretch>
            <a:fillRect/>
          </a:stretch>
        </p:blipFill>
        <p:spPr>
          <a:xfrm>
            <a:off x="4953000" y="1600200"/>
            <a:ext cx="3229606" cy="1676400"/>
          </a:xfrm>
        </p:spPr>
      </p:pic>
      <p:sp>
        <p:nvSpPr>
          <p:cNvPr id="4" name="Footer Placeholder 3"/>
          <p:cNvSpPr>
            <a:spLocks noGrp="1"/>
          </p:cNvSpPr>
          <p:nvPr>
            <p:ph type="ftr" sz="quarter" idx="11"/>
          </p:nvPr>
        </p:nvSpPr>
        <p:spPr/>
        <p:txBody>
          <a:bodyPr/>
          <a:lstStyle/>
          <a:p>
            <a:r>
              <a:rPr lang="en-US" smtClean="0"/>
              <a:t>ICT CLASS NOTES</a:t>
            </a:r>
            <a:endParaRPr lang="en-US"/>
          </a:p>
        </p:txBody>
      </p:sp>
      <p:pic>
        <p:nvPicPr>
          <p:cNvPr id="6" name="Picture 5" descr="Ball mouse.jpg"/>
          <p:cNvPicPr>
            <a:picLocks noChangeAspect="1"/>
          </p:cNvPicPr>
          <p:nvPr/>
        </p:nvPicPr>
        <p:blipFill>
          <a:blip r:embed="rId3"/>
          <a:stretch>
            <a:fillRect/>
          </a:stretch>
        </p:blipFill>
        <p:spPr>
          <a:xfrm>
            <a:off x="762000" y="1828800"/>
            <a:ext cx="3276600" cy="1809750"/>
          </a:xfrm>
          <a:prstGeom prst="rect">
            <a:avLst/>
          </a:prstGeom>
        </p:spPr>
      </p:pic>
      <p:pic>
        <p:nvPicPr>
          <p:cNvPr id="7" name="Picture 6" descr="Trackball mouse.jpg"/>
          <p:cNvPicPr>
            <a:picLocks noChangeAspect="1"/>
          </p:cNvPicPr>
          <p:nvPr/>
        </p:nvPicPr>
        <p:blipFill>
          <a:blip r:embed="rId4"/>
          <a:stretch>
            <a:fillRect/>
          </a:stretch>
        </p:blipFill>
        <p:spPr>
          <a:xfrm>
            <a:off x="3048000" y="3657600"/>
            <a:ext cx="2857500" cy="2667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devices cont</a:t>
            </a:r>
            <a:endParaRPr lang="en-US" dirty="0"/>
          </a:p>
        </p:txBody>
      </p:sp>
      <p:sp>
        <p:nvSpPr>
          <p:cNvPr id="3" name="Content Placeholder 2"/>
          <p:cNvSpPr>
            <a:spLocks noGrp="1"/>
          </p:cNvSpPr>
          <p:nvPr>
            <p:ph idx="1"/>
          </p:nvPr>
        </p:nvSpPr>
        <p:spPr/>
        <p:txBody>
          <a:bodyPr/>
          <a:lstStyle/>
          <a:p>
            <a:r>
              <a:rPr lang="en-US" sz="2400" b="1" dirty="0" smtClean="0"/>
              <a:t>Microphone. </a:t>
            </a:r>
            <a:r>
              <a:rPr lang="en-US" sz="2400" dirty="0" smtClean="0"/>
              <a:t>This helps to input voice/ sound.</a:t>
            </a:r>
          </a:p>
          <a:p>
            <a:r>
              <a:rPr lang="en-US" sz="2400" b="1" dirty="0" smtClean="0"/>
              <a:t>Light pen.  </a:t>
            </a:r>
            <a:r>
              <a:rPr lang="en-US" sz="2400" dirty="0" smtClean="0"/>
              <a:t>It is shaped like a pen . It allows users to select items, icons with direct contact with the monitor.</a:t>
            </a:r>
          </a:p>
          <a:p>
            <a:r>
              <a:rPr lang="en-US" sz="2400" b="1" dirty="0" smtClean="0"/>
              <a:t>Webcam. </a:t>
            </a:r>
            <a:r>
              <a:rPr lang="en-US" sz="2400" dirty="0" smtClean="0"/>
              <a:t>This provides visual data to the computer in the form of images and video.</a:t>
            </a:r>
          </a:p>
          <a:p>
            <a:r>
              <a:rPr lang="en-US" sz="2400" b="1" dirty="0" smtClean="0"/>
              <a:t>Digital camera. </a:t>
            </a:r>
            <a:r>
              <a:rPr lang="en-US" sz="2400" dirty="0" smtClean="0"/>
              <a:t>This takes pictures and stores a digital photographic image that can be read</a:t>
            </a:r>
          </a:p>
          <a:p>
            <a:r>
              <a:rPr lang="en-US" sz="2400" b="1" dirty="0" smtClean="0"/>
              <a:t>Joy stick.  </a:t>
            </a:r>
            <a:r>
              <a:rPr lang="en-US" sz="2400" dirty="0" smtClean="0"/>
              <a:t>This is a specialized pointing devices used for playing games.</a:t>
            </a:r>
          </a:p>
          <a:p>
            <a:r>
              <a:rPr lang="en-US" sz="2400" b="1" dirty="0" smtClean="0"/>
              <a:t>Stylus </a:t>
            </a:r>
            <a:r>
              <a:rPr lang="en-US" sz="2400" dirty="0" smtClean="0"/>
              <a:t>. This a touch sensitive device such as PDAs screen.</a:t>
            </a:r>
          </a:p>
          <a:p>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Pictorial of input</a:t>
            </a:r>
            <a:endParaRPr lang="en-US" dirty="0"/>
          </a:p>
        </p:txBody>
      </p:sp>
      <p:pic>
        <p:nvPicPr>
          <p:cNvPr id="5" name="Content Placeholder 4" descr="microphones input.jpg"/>
          <p:cNvPicPr>
            <a:picLocks noGrp="1" noChangeAspect="1"/>
          </p:cNvPicPr>
          <p:nvPr>
            <p:ph idx="1"/>
          </p:nvPr>
        </p:nvPicPr>
        <p:blipFill>
          <a:blip r:embed="rId2" cstate="print"/>
          <a:stretch>
            <a:fillRect/>
          </a:stretch>
        </p:blipFill>
        <p:spPr>
          <a:xfrm>
            <a:off x="457200" y="1295400"/>
            <a:ext cx="2041925" cy="1828800"/>
          </a:xfrm>
        </p:spPr>
      </p:pic>
      <p:sp>
        <p:nvSpPr>
          <p:cNvPr id="4" name="Footer Placeholder 3"/>
          <p:cNvSpPr>
            <a:spLocks noGrp="1"/>
          </p:cNvSpPr>
          <p:nvPr>
            <p:ph type="ftr" sz="quarter" idx="11"/>
          </p:nvPr>
        </p:nvSpPr>
        <p:spPr/>
        <p:txBody>
          <a:bodyPr/>
          <a:lstStyle/>
          <a:p>
            <a:r>
              <a:rPr lang="en-US" smtClean="0"/>
              <a:t>ICT CLASS NOTES</a:t>
            </a:r>
            <a:endParaRPr lang="en-US"/>
          </a:p>
        </p:txBody>
      </p:sp>
      <p:pic>
        <p:nvPicPr>
          <p:cNvPr id="6" name="Picture 5" descr="Webcam camera.jpg"/>
          <p:cNvPicPr>
            <a:picLocks noChangeAspect="1"/>
          </p:cNvPicPr>
          <p:nvPr/>
        </p:nvPicPr>
        <p:blipFill>
          <a:blip r:embed="rId3"/>
          <a:stretch>
            <a:fillRect/>
          </a:stretch>
        </p:blipFill>
        <p:spPr>
          <a:xfrm>
            <a:off x="2895600" y="1295400"/>
            <a:ext cx="2057400" cy="1447800"/>
          </a:xfrm>
          <a:prstGeom prst="rect">
            <a:avLst/>
          </a:prstGeom>
        </p:spPr>
      </p:pic>
      <p:pic>
        <p:nvPicPr>
          <p:cNvPr id="7" name="Picture 6" descr="Digital camera.jpg"/>
          <p:cNvPicPr>
            <a:picLocks noChangeAspect="1"/>
          </p:cNvPicPr>
          <p:nvPr/>
        </p:nvPicPr>
        <p:blipFill>
          <a:blip r:embed="rId4" cstate="print"/>
          <a:stretch>
            <a:fillRect/>
          </a:stretch>
        </p:blipFill>
        <p:spPr>
          <a:xfrm>
            <a:off x="5391150" y="1066800"/>
            <a:ext cx="3752850" cy="2819400"/>
          </a:xfrm>
          <a:prstGeom prst="rect">
            <a:avLst/>
          </a:prstGeom>
        </p:spPr>
      </p:pic>
      <p:pic>
        <p:nvPicPr>
          <p:cNvPr id="9" name="Picture 8" descr="joystick_1.png"/>
          <p:cNvPicPr>
            <a:picLocks noChangeAspect="1"/>
          </p:cNvPicPr>
          <p:nvPr/>
        </p:nvPicPr>
        <p:blipFill>
          <a:blip r:embed="rId5"/>
          <a:stretch>
            <a:fillRect/>
          </a:stretch>
        </p:blipFill>
        <p:spPr>
          <a:xfrm>
            <a:off x="304800" y="3429000"/>
            <a:ext cx="2442857" cy="3124286"/>
          </a:xfrm>
          <a:prstGeom prst="rect">
            <a:avLst/>
          </a:prstGeom>
        </p:spPr>
      </p:pic>
      <p:pic>
        <p:nvPicPr>
          <p:cNvPr id="10" name="Picture 9" descr="Stylus pen &amp;pad.jpg"/>
          <p:cNvPicPr>
            <a:picLocks noChangeAspect="1"/>
          </p:cNvPicPr>
          <p:nvPr/>
        </p:nvPicPr>
        <p:blipFill>
          <a:blip r:embed="rId6"/>
          <a:stretch>
            <a:fillRect/>
          </a:stretch>
        </p:blipFill>
        <p:spPr>
          <a:xfrm>
            <a:off x="2971800" y="3505200"/>
            <a:ext cx="2362200" cy="2895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cont</a:t>
            </a:r>
            <a:endParaRPr lang="en-US" dirty="0"/>
          </a:p>
        </p:txBody>
      </p:sp>
      <p:sp>
        <p:nvSpPr>
          <p:cNvPr id="3" name="Content Placeholder 2"/>
          <p:cNvSpPr>
            <a:spLocks noGrp="1"/>
          </p:cNvSpPr>
          <p:nvPr>
            <p:ph idx="1"/>
          </p:nvPr>
        </p:nvSpPr>
        <p:spPr/>
        <p:txBody>
          <a:bodyPr/>
          <a:lstStyle/>
          <a:p>
            <a:r>
              <a:rPr lang="en-US" b="1" dirty="0" smtClean="0"/>
              <a:t>Scanner. </a:t>
            </a:r>
            <a:r>
              <a:rPr lang="en-US" dirty="0" smtClean="0"/>
              <a:t>This a device that is used for quick input of text or images. Scanners are capable of converting pictures or graphics  from paper to digital format.</a:t>
            </a:r>
          </a:p>
          <a:p>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scanner_flatbed.png"/>
          <p:cNvPicPr>
            <a:picLocks noChangeAspect="1"/>
          </p:cNvPicPr>
          <p:nvPr/>
        </p:nvPicPr>
        <p:blipFill>
          <a:blip r:embed="rId2"/>
          <a:stretch>
            <a:fillRect/>
          </a:stretch>
        </p:blipFill>
        <p:spPr>
          <a:xfrm>
            <a:off x="3276600" y="3657600"/>
            <a:ext cx="3734925" cy="2819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Scanners</a:t>
            </a:r>
            <a:endParaRPr lang="en-US" dirty="0"/>
          </a:p>
        </p:txBody>
      </p:sp>
      <p:sp>
        <p:nvSpPr>
          <p:cNvPr id="3" name="Content Placeholder 2"/>
          <p:cNvSpPr>
            <a:spLocks noGrp="1"/>
          </p:cNvSpPr>
          <p:nvPr>
            <p:ph idx="1"/>
          </p:nvPr>
        </p:nvSpPr>
        <p:spPr/>
        <p:txBody>
          <a:bodyPr/>
          <a:lstStyle/>
          <a:p>
            <a:r>
              <a:rPr lang="en-US" dirty="0" smtClean="0"/>
              <a:t>Flat bed scanner. It works like a copy machine except it creates a file of the document.</a:t>
            </a:r>
          </a:p>
          <a:p>
            <a:r>
              <a:rPr lang="en-US" dirty="0" smtClean="0"/>
              <a:t>Sheet feed. It has a motorized rollers that can feed the source document across the scanning head during the scanning process.</a:t>
            </a:r>
          </a:p>
          <a:p>
            <a:r>
              <a:rPr lang="en-US" dirty="0" smtClean="0"/>
              <a:t>Hand held . Can </a:t>
            </a:r>
            <a:r>
              <a:rPr lang="en-US" smtClean="0"/>
              <a:t>be manually </a:t>
            </a:r>
            <a:r>
              <a:rPr lang="en-US" dirty="0" smtClean="0"/>
              <a:t>pressed over the image to be scanned.</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types of scanners</a:t>
            </a:r>
            <a:endParaRPr lang="en-US" dirty="0"/>
          </a:p>
        </p:txBody>
      </p:sp>
      <p:sp>
        <p:nvSpPr>
          <p:cNvPr id="3" name="Content Placeholder 2"/>
          <p:cNvSpPr>
            <a:spLocks noGrp="1"/>
          </p:cNvSpPr>
          <p:nvPr>
            <p:ph idx="1"/>
          </p:nvPr>
        </p:nvSpPr>
        <p:spPr/>
        <p:txBody>
          <a:bodyPr/>
          <a:lstStyle/>
          <a:p>
            <a:r>
              <a:rPr lang="en-US" sz="2400" b="1" dirty="0" smtClean="0"/>
              <a:t>Magnetic Ink character Reader(MICR) </a:t>
            </a:r>
            <a:r>
              <a:rPr lang="en-US" sz="2400" dirty="0" smtClean="0"/>
              <a:t>This is used in banks for scanning </a:t>
            </a:r>
            <a:r>
              <a:rPr lang="en-US" sz="2400" dirty="0" err="1" smtClean="0"/>
              <a:t>cheque</a:t>
            </a:r>
            <a:r>
              <a:rPr lang="en-US" sz="2400" dirty="0" smtClean="0"/>
              <a:t> numbers.</a:t>
            </a:r>
          </a:p>
          <a:p>
            <a:r>
              <a:rPr lang="en-US" sz="2400" b="1" dirty="0" smtClean="0"/>
              <a:t>Intelligent Character Recognition (ICR). </a:t>
            </a:r>
            <a:r>
              <a:rPr lang="en-US" sz="2400" dirty="0" smtClean="0"/>
              <a:t>This is an advanced scanning system that can translate a wide variety of printed fonts and type styles including the recognition of handwritten text from paper sources into electronic text.</a:t>
            </a:r>
          </a:p>
          <a:p>
            <a:r>
              <a:rPr lang="en-US" sz="2400" b="1" dirty="0" smtClean="0"/>
              <a:t>Optical Character recognition (OCR). </a:t>
            </a:r>
            <a:r>
              <a:rPr lang="en-US" sz="2400" dirty="0" smtClean="0"/>
              <a:t>This is a scanner used to read typewritten, computer and transforms the images into a softcopy that can be manipulated using a word processor.</a:t>
            </a:r>
          </a:p>
          <a:p>
            <a:r>
              <a:rPr lang="en-US" sz="2400" b="1" dirty="0" smtClean="0"/>
              <a:t>Optical mark recognition (OMR). </a:t>
            </a:r>
            <a:r>
              <a:rPr lang="en-US" sz="2400" dirty="0" smtClean="0"/>
              <a:t>This detects marks made on a piece of paper using ink or a soft pencil using infrared beam.</a:t>
            </a:r>
          </a:p>
          <a:p>
            <a:pPr>
              <a:buNone/>
            </a:pP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 Pictorial</a:t>
            </a:r>
            <a:endParaRPr lang="en-US" dirty="0"/>
          </a:p>
        </p:txBody>
      </p:sp>
      <p:pic>
        <p:nvPicPr>
          <p:cNvPr id="5" name="Content Placeholder 4" descr="OCR Scanner.jpg"/>
          <p:cNvPicPr>
            <a:picLocks noGrp="1" noChangeAspect="1"/>
          </p:cNvPicPr>
          <p:nvPr>
            <p:ph idx="1"/>
          </p:nvPr>
        </p:nvPicPr>
        <p:blipFill>
          <a:blip r:embed="rId2"/>
          <a:stretch>
            <a:fillRect/>
          </a:stretch>
        </p:blipFill>
        <p:spPr>
          <a:xfrm>
            <a:off x="0" y="1524000"/>
            <a:ext cx="2802303" cy="2057399"/>
          </a:xfrm>
        </p:spPr>
      </p:pic>
      <p:sp>
        <p:nvSpPr>
          <p:cNvPr id="4" name="Footer Placeholder 3"/>
          <p:cNvSpPr>
            <a:spLocks noGrp="1"/>
          </p:cNvSpPr>
          <p:nvPr>
            <p:ph type="ftr" sz="quarter" idx="11"/>
          </p:nvPr>
        </p:nvSpPr>
        <p:spPr/>
        <p:txBody>
          <a:bodyPr/>
          <a:lstStyle/>
          <a:p>
            <a:r>
              <a:rPr lang="en-US" smtClean="0"/>
              <a:t>ICT CLASS NOTES</a:t>
            </a:r>
            <a:endParaRPr lang="en-US"/>
          </a:p>
        </p:txBody>
      </p:sp>
      <p:pic>
        <p:nvPicPr>
          <p:cNvPr id="6" name="Picture 5" descr="omr scanner.jpg"/>
          <p:cNvPicPr>
            <a:picLocks noChangeAspect="1"/>
          </p:cNvPicPr>
          <p:nvPr/>
        </p:nvPicPr>
        <p:blipFill>
          <a:blip r:embed="rId3"/>
          <a:stretch>
            <a:fillRect/>
          </a:stretch>
        </p:blipFill>
        <p:spPr>
          <a:xfrm>
            <a:off x="4572000" y="1371600"/>
            <a:ext cx="3810000" cy="2362200"/>
          </a:xfrm>
          <a:prstGeom prst="rect">
            <a:avLst/>
          </a:prstGeom>
        </p:spPr>
      </p:pic>
      <p:pic>
        <p:nvPicPr>
          <p:cNvPr id="7" name="Picture 6" descr="scanner_flatbed.png"/>
          <p:cNvPicPr>
            <a:picLocks noChangeAspect="1"/>
          </p:cNvPicPr>
          <p:nvPr/>
        </p:nvPicPr>
        <p:blipFill>
          <a:blip r:embed="rId4"/>
          <a:stretch>
            <a:fillRect/>
          </a:stretch>
        </p:blipFill>
        <p:spPr>
          <a:xfrm>
            <a:off x="2819400" y="3581400"/>
            <a:ext cx="3734925" cy="22155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Computer hardware</a:t>
            </a:r>
            <a:endParaRPr lang="en-US" dirty="0"/>
          </a:p>
        </p:txBody>
      </p:sp>
      <p:sp>
        <p:nvSpPr>
          <p:cNvPr id="3" name="Content Placeholder 2"/>
          <p:cNvSpPr>
            <a:spLocks noGrp="1"/>
          </p:cNvSpPr>
          <p:nvPr>
            <p:ph idx="1"/>
          </p:nvPr>
        </p:nvSpPr>
        <p:spPr/>
        <p:txBody>
          <a:bodyPr/>
          <a:lstStyle/>
          <a:p>
            <a:r>
              <a:rPr lang="en-US" dirty="0" smtClean="0"/>
              <a:t>It is any physical part of the Computer that you can touch or see.</a:t>
            </a:r>
          </a:p>
          <a:p>
            <a:r>
              <a:rPr lang="en-US" dirty="0" smtClean="0"/>
              <a:t>These also include devices that are physically connected to a Computer. (Computer peripheral)</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Scanners continued</a:t>
            </a:r>
            <a:endParaRPr lang="en-US" dirty="0"/>
          </a:p>
        </p:txBody>
      </p:sp>
      <p:sp>
        <p:nvSpPr>
          <p:cNvPr id="3" name="Content Placeholder 2"/>
          <p:cNvSpPr>
            <a:spLocks noGrp="1"/>
          </p:cNvSpPr>
          <p:nvPr>
            <p:ph idx="1"/>
          </p:nvPr>
        </p:nvSpPr>
        <p:spPr/>
        <p:txBody>
          <a:bodyPr>
            <a:normAutofit/>
          </a:bodyPr>
          <a:lstStyle/>
          <a:p>
            <a:r>
              <a:rPr lang="en-US" sz="2400" b="1" dirty="0" smtClean="0"/>
              <a:t>Optical bar recognition (OBR). </a:t>
            </a:r>
            <a:r>
              <a:rPr lang="en-US" sz="2400" dirty="0" smtClean="0"/>
              <a:t>These are scanners used to capture data coded as lines of varying thickness known as barcodes.</a:t>
            </a:r>
          </a:p>
          <a:p>
            <a:r>
              <a:rPr lang="en-US" sz="2400" b="1" dirty="0" smtClean="0"/>
              <a:t>Barcode Readers. </a:t>
            </a:r>
            <a:r>
              <a:rPr lang="en-US" sz="2400" dirty="0" smtClean="0"/>
              <a:t>Used in Supermarkets to read coded price tags on the items.</a:t>
            </a:r>
          </a:p>
          <a:p>
            <a:r>
              <a:rPr lang="en-US" sz="2400" dirty="0" smtClean="0"/>
              <a:t>Two common types of barcode scanners are hand held wand and desktop bar code.</a:t>
            </a:r>
            <a:endParaRPr lang="en-US" sz="2400"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barcode reader 1.jpg"/>
          <p:cNvPicPr>
            <a:picLocks noChangeAspect="1"/>
          </p:cNvPicPr>
          <p:nvPr/>
        </p:nvPicPr>
        <p:blipFill>
          <a:blip r:embed="rId2"/>
          <a:stretch>
            <a:fillRect/>
          </a:stretch>
        </p:blipFill>
        <p:spPr>
          <a:xfrm>
            <a:off x="2895600" y="4419600"/>
            <a:ext cx="5181600" cy="20383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Input.</a:t>
            </a:r>
            <a:endParaRPr lang="en-US" dirty="0"/>
          </a:p>
        </p:txBody>
      </p:sp>
      <p:sp>
        <p:nvSpPr>
          <p:cNvPr id="3" name="Content Placeholder 2"/>
          <p:cNvSpPr>
            <a:spLocks noGrp="1"/>
          </p:cNvSpPr>
          <p:nvPr>
            <p:ph idx="1"/>
          </p:nvPr>
        </p:nvSpPr>
        <p:spPr/>
        <p:txBody>
          <a:bodyPr>
            <a:normAutofit/>
          </a:bodyPr>
          <a:lstStyle/>
          <a:p>
            <a:r>
              <a:rPr lang="en-US" sz="2400" b="1" dirty="0" smtClean="0"/>
              <a:t>Magnetic Card reader. </a:t>
            </a:r>
            <a:r>
              <a:rPr lang="en-US" sz="2400" dirty="0" smtClean="0"/>
              <a:t>This is used to read data covered on a magnetic strip on a plastic card such as the one used on an automated teller machine.</a:t>
            </a:r>
          </a:p>
          <a:p>
            <a:r>
              <a:rPr lang="en-US" sz="2400" b="1" dirty="0" smtClean="0"/>
              <a:t>Touch Screen. </a:t>
            </a:r>
            <a:r>
              <a:rPr lang="en-US" sz="2400" dirty="0" smtClean="0"/>
              <a:t>These are special types of VDUs that enable the user to interact with the computer by simply touching the screen.</a:t>
            </a:r>
          </a:p>
          <a:p>
            <a:r>
              <a:rPr lang="en-US" sz="2400" b="1" dirty="0" smtClean="0"/>
              <a:t>Digitizer. </a:t>
            </a:r>
            <a:r>
              <a:rPr lang="en-US" sz="2400" dirty="0" smtClean="0"/>
              <a:t>A Graphic tablet. This is made up of a flat surface and allows the user to draw an image using a stylus.</a:t>
            </a:r>
          </a:p>
          <a:p>
            <a:r>
              <a:rPr lang="en-US" sz="2400" b="1" dirty="0" smtClean="0"/>
              <a:t>Sensors</a:t>
            </a:r>
            <a:r>
              <a:rPr lang="en-US" sz="2400" dirty="0" smtClean="0"/>
              <a:t>. These are devices that are used to detect and supply either physical or environmental information.</a:t>
            </a:r>
            <a:endParaRPr lang="en-US" sz="2400"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Pictorials of other input devices</a:t>
            </a:r>
            <a:endParaRPr lang="en-US" dirty="0"/>
          </a:p>
        </p:txBody>
      </p:sp>
      <p:pic>
        <p:nvPicPr>
          <p:cNvPr id="5" name="Content Placeholder 4" descr="digitizer device.jpg"/>
          <p:cNvPicPr>
            <a:picLocks noGrp="1" noChangeAspect="1"/>
          </p:cNvPicPr>
          <p:nvPr>
            <p:ph idx="1"/>
          </p:nvPr>
        </p:nvPicPr>
        <p:blipFill>
          <a:blip r:embed="rId2" cstate="print"/>
          <a:stretch>
            <a:fillRect/>
          </a:stretch>
        </p:blipFill>
        <p:spPr>
          <a:xfrm>
            <a:off x="381000" y="1524000"/>
            <a:ext cx="3048000" cy="1752600"/>
          </a:xfrm>
        </p:spPr>
      </p:pic>
      <p:sp>
        <p:nvSpPr>
          <p:cNvPr id="4" name="Footer Placeholder 3"/>
          <p:cNvSpPr>
            <a:spLocks noGrp="1"/>
          </p:cNvSpPr>
          <p:nvPr>
            <p:ph type="ftr" sz="quarter" idx="11"/>
          </p:nvPr>
        </p:nvSpPr>
        <p:spPr/>
        <p:txBody>
          <a:bodyPr/>
          <a:lstStyle/>
          <a:p>
            <a:r>
              <a:rPr lang="en-US" smtClean="0"/>
              <a:t>ICT CLASS NOTES</a:t>
            </a:r>
            <a:endParaRPr lang="en-US"/>
          </a:p>
        </p:txBody>
      </p:sp>
      <p:pic>
        <p:nvPicPr>
          <p:cNvPr id="6" name="Picture 5" descr="Touch screen monitor.jpg"/>
          <p:cNvPicPr>
            <a:picLocks noChangeAspect="1"/>
          </p:cNvPicPr>
          <p:nvPr/>
        </p:nvPicPr>
        <p:blipFill>
          <a:blip r:embed="rId3"/>
          <a:stretch>
            <a:fillRect/>
          </a:stretch>
        </p:blipFill>
        <p:spPr>
          <a:xfrm>
            <a:off x="4495800" y="1371600"/>
            <a:ext cx="3657600" cy="1850136"/>
          </a:xfrm>
          <a:prstGeom prst="rect">
            <a:avLst/>
          </a:prstGeom>
        </p:spPr>
      </p:pic>
      <p:pic>
        <p:nvPicPr>
          <p:cNvPr id="7" name="Picture 6" descr="Magetic Stripe card reader.jpg"/>
          <p:cNvPicPr>
            <a:picLocks noChangeAspect="1"/>
          </p:cNvPicPr>
          <p:nvPr/>
        </p:nvPicPr>
        <p:blipFill>
          <a:blip r:embed="rId4"/>
          <a:stretch>
            <a:fillRect/>
          </a:stretch>
        </p:blipFill>
        <p:spPr>
          <a:xfrm>
            <a:off x="1219200" y="3581400"/>
            <a:ext cx="5105400" cy="2514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DEVICES</a:t>
            </a:r>
            <a:endParaRPr lang="en-US" dirty="0"/>
          </a:p>
        </p:txBody>
      </p:sp>
      <p:sp>
        <p:nvSpPr>
          <p:cNvPr id="3" name="Content Placeholder 2"/>
          <p:cNvSpPr>
            <a:spLocks noGrp="1"/>
          </p:cNvSpPr>
          <p:nvPr>
            <p:ph idx="1"/>
          </p:nvPr>
        </p:nvSpPr>
        <p:spPr/>
        <p:txBody>
          <a:bodyPr>
            <a:normAutofit/>
          </a:bodyPr>
          <a:lstStyle/>
          <a:p>
            <a:r>
              <a:rPr lang="en-US" sz="2800" dirty="0" smtClean="0"/>
              <a:t>Output devices make it possible for the user to get processed information from the computer.</a:t>
            </a:r>
            <a:endParaRPr lang="en-US" sz="2800"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output.</a:t>
            </a:r>
            <a:endParaRPr lang="en-US" dirty="0"/>
          </a:p>
        </p:txBody>
      </p:sp>
      <p:sp>
        <p:nvSpPr>
          <p:cNvPr id="3" name="Content Placeholder 2"/>
          <p:cNvSpPr>
            <a:spLocks noGrp="1"/>
          </p:cNvSpPr>
          <p:nvPr>
            <p:ph idx="1"/>
          </p:nvPr>
        </p:nvSpPr>
        <p:spPr/>
        <p:txBody>
          <a:bodyPr/>
          <a:lstStyle/>
          <a:p>
            <a:r>
              <a:rPr lang="en-US" dirty="0" smtClean="0"/>
              <a:t>Softcopy output devices. Monitors (CRT&amp;LCD) Projector.</a:t>
            </a:r>
          </a:p>
          <a:p>
            <a:r>
              <a:rPr lang="en-US" dirty="0" smtClean="0"/>
              <a:t>Sound Output. Speakers, Headphones.</a:t>
            </a:r>
          </a:p>
          <a:p>
            <a:r>
              <a:rPr lang="en-US" dirty="0" smtClean="0"/>
              <a:t>Hardcopy output devices. Printers.</a:t>
            </a:r>
          </a:p>
          <a:p>
            <a:r>
              <a:rPr lang="en-US" dirty="0" smtClean="0"/>
              <a:t>Communication devices. Modem.</a:t>
            </a:r>
          </a:p>
          <a:p>
            <a:pPr>
              <a:buNone/>
            </a:pP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devices continued</a:t>
            </a:r>
            <a:endParaRPr lang="en-US" dirty="0"/>
          </a:p>
        </p:txBody>
      </p:sp>
      <p:sp>
        <p:nvSpPr>
          <p:cNvPr id="3" name="Content Placeholder 2"/>
          <p:cNvSpPr>
            <a:spLocks noGrp="1"/>
          </p:cNvSpPr>
          <p:nvPr>
            <p:ph idx="1"/>
          </p:nvPr>
        </p:nvSpPr>
        <p:spPr/>
        <p:txBody>
          <a:bodyPr/>
          <a:lstStyle/>
          <a:p>
            <a:r>
              <a:rPr lang="en-US" sz="2800" dirty="0" smtClean="0"/>
              <a:t>Monitor. Known as Visual display unit (VDU) . It is used to display information in the form of text, pictures and video.</a:t>
            </a:r>
          </a:p>
          <a:p>
            <a:r>
              <a:rPr lang="en-US" sz="2800" dirty="0" smtClean="0"/>
              <a:t>Three common types of monitors include:</a:t>
            </a:r>
          </a:p>
          <a:p>
            <a:r>
              <a:rPr lang="en-US" sz="2800" dirty="0" smtClean="0"/>
              <a:t>Cathode Ray tube (CRT), Liquid Crystal display (LCD).</a:t>
            </a:r>
          </a:p>
          <a:p>
            <a:r>
              <a:rPr lang="en-US" sz="2800" dirty="0" smtClean="0"/>
              <a:t>Gas plasma display monitor.</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Monitors</a:t>
            </a:r>
            <a:endParaRPr lang="en-US" dirty="0"/>
          </a:p>
        </p:txBody>
      </p:sp>
      <p:pic>
        <p:nvPicPr>
          <p:cNvPr id="5" name="Content Placeholder 4" descr="lcd monitor.jpg"/>
          <p:cNvPicPr>
            <a:picLocks noGrp="1" noChangeAspect="1"/>
          </p:cNvPicPr>
          <p:nvPr>
            <p:ph idx="1"/>
          </p:nvPr>
        </p:nvPicPr>
        <p:blipFill>
          <a:blip r:embed="rId2"/>
          <a:stretch>
            <a:fillRect/>
          </a:stretch>
        </p:blipFill>
        <p:spPr>
          <a:xfrm>
            <a:off x="0" y="1905000"/>
            <a:ext cx="3810000" cy="3581400"/>
          </a:xfrm>
        </p:spPr>
      </p:pic>
      <p:sp>
        <p:nvSpPr>
          <p:cNvPr id="4" name="Footer Placeholder 3"/>
          <p:cNvSpPr>
            <a:spLocks noGrp="1"/>
          </p:cNvSpPr>
          <p:nvPr>
            <p:ph type="ftr" sz="quarter" idx="11"/>
          </p:nvPr>
        </p:nvSpPr>
        <p:spPr/>
        <p:txBody>
          <a:bodyPr/>
          <a:lstStyle/>
          <a:p>
            <a:r>
              <a:rPr lang="en-US" smtClean="0"/>
              <a:t>ICT CLASS NOTES</a:t>
            </a:r>
            <a:endParaRPr lang="en-US"/>
          </a:p>
        </p:txBody>
      </p:sp>
      <p:pic>
        <p:nvPicPr>
          <p:cNvPr id="6" name="Picture 5" descr="CRT monitor.jpg"/>
          <p:cNvPicPr>
            <a:picLocks noChangeAspect="1"/>
          </p:cNvPicPr>
          <p:nvPr/>
        </p:nvPicPr>
        <p:blipFill>
          <a:blip r:embed="rId3"/>
          <a:stretch>
            <a:fillRect/>
          </a:stretch>
        </p:blipFill>
        <p:spPr>
          <a:xfrm>
            <a:off x="4724400" y="1752600"/>
            <a:ext cx="3810000" cy="3429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continued</a:t>
            </a:r>
            <a:endParaRPr lang="en-US" dirty="0"/>
          </a:p>
        </p:txBody>
      </p:sp>
      <p:sp>
        <p:nvSpPr>
          <p:cNvPr id="3" name="Content Placeholder 2"/>
          <p:cNvSpPr>
            <a:spLocks noGrp="1"/>
          </p:cNvSpPr>
          <p:nvPr>
            <p:ph idx="1"/>
          </p:nvPr>
        </p:nvSpPr>
        <p:spPr/>
        <p:txBody>
          <a:bodyPr>
            <a:normAutofit/>
          </a:bodyPr>
          <a:lstStyle/>
          <a:p>
            <a:r>
              <a:rPr lang="en-US" sz="2800" b="1" dirty="0" smtClean="0"/>
              <a:t>Projector. </a:t>
            </a:r>
            <a:r>
              <a:rPr lang="en-US" sz="2800" dirty="0" smtClean="0"/>
              <a:t>This is used to display output from a computer on plain white screen like a wall or whiteboard.</a:t>
            </a:r>
          </a:p>
          <a:p>
            <a:r>
              <a:rPr lang="en-US" sz="2800" b="1" dirty="0" smtClean="0"/>
              <a:t>Speaker. </a:t>
            </a:r>
            <a:r>
              <a:rPr lang="en-US" sz="2800" dirty="0" smtClean="0"/>
              <a:t>These are devices that gives sound output from the computer.</a:t>
            </a:r>
          </a:p>
          <a:p>
            <a:r>
              <a:rPr lang="en-US" sz="2800" b="1" dirty="0" smtClean="0"/>
              <a:t>Printers. </a:t>
            </a:r>
            <a:r>
              <a:rPr lang="en-US" sz="2800" dirty="0" smtClean="0"/>
              <a:t>These are used to print text of the monitor onto paper.</a:t>
            </a:r>
            <a:endParaRPr lang="en-US" sz="2800"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Pictorial of Projector, Speaker, Printer</a:t>
            </a:r>
            <a:endParaRPr lang="en-US" dirty="0"/>
          </a:p>
        </p:txBody>
      </p:sp>
      <p:pic>
        <p:nvPicPr>
          <p:cNvPr id="5" name="Content Placeholder 4" descr="Projector.jpg"/>
          <p:cNvPicPr>
            <a:picLocks noGrp="1" noChangeAspect="1"/>
          </p:cNvPicPr>
          <p:nvPr>
            <p:ph idx="1"/>
          </p:nvPr>
        </p:nvPicPr>
        <p:blipFill>
          <a:blip r:embed="rId2"/>
          <a:stretch>
            <a:fillRect/>
          </a:stretch>
        </p:blipFill>
        <p:spPr>
          <a:xfrm>
            <a:off x="228600" y="1371600"/>
            <a:ext cx="3064037" cy="2133600"/>
          </a:xfrm>
        </p:spPr>
      </p:pic>
      <p:sp>
        <p:nvSpPr>
          <p:cNvPr id="4" name="Footer Placeholder 3"/>
          <p:cNvSpPr>
            <a:spLocks noGrp="1"/>
          </p:cNvSpPr>
          <p:nvPr>
            <p:ph type="ftr" sz="quarter" idx="11"/>
          </p:nvPr>
        </p:nvSpPr>
        <p:spPr/>
        <p:txBody>
          <a:bodyPr/>
          <a:lstStyle/>
          <a:p>
            <a:r>
              <a:rPr lang="en-US" smtClean="0"/>
              <a:t>ICT CLASS NOTES</a:t>
            </a:r>
            <a:endParaRPr lang="en-US"/>
          </a:p>
        </p:txBody>
      </p:sp>
      <p:pic>
        <p:nvPicPr>
          <p:cNvPr id="6" name="Picture 5" descr="Inkjet-Printer 1.jpg"/>
          <p:cNvPicPr>
            <a:picLocks noChangeAspect="1"/>
          </p:cNvPicPr>
          <p:nvPr/>
        </p:nvPicPr>
        <p:blipFill>
          <a:blip r:embed="rId3"/>
          <a:stretch>
            <a:fillRect/>
          </a:stretch>
        </p:blipFill>
        <p:spPr>
          <a:xfrm>
            <a:off x="4419600" y="1676400"/>
            <a:ext cx="3810000" cy="2057400"/>
          </a:xfrm>
          <a:prstGeom prst="rect">
            <a:avLst/>
          </a:prstGeom>
        </p:spPr>
      </p:pic>
      <p:pic>
        <p:nvPicPr>
          <p:cNvPr id="7" name="Picture 6" descr="Computer speakers.jpg"/>
          <p:cNvPicPr>
            <a:picLocks noChangeAspect="1"/>
          </p:cNvPicPr>
          <p:nvPr/>
        </p:nvPicPr>
        <p:blipFill>
          <a:blip r:embed="rId4"/>
          <a:stretch>
            <a:fillRect/>
          </a:stretch>
        </p:blipFill>
        <p:spPr>
          <a:xfrm>
            <a:off x="2438400" y="3810000"/>
            <a:ext cx="4286250" cy="26003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Printers.</a:t>
            </a:r>
            <a:endParaRPr lang="en-US" dirty="0"/>
          </a:p>
        </p:txBody>
      </p:sp>
      <p:sp>
        <p:nvSpPr>
          <p:cNvPr id="3" name="Content Placeholder 2"/>
          <p:cNvSpPr>
            <a:spLocks noGrp="1"/>
          </p:cNvSpPr>
          <p:nvPr>
            <p:ph idx="1"/>
          </p:nvPr>
        </p:nvSpPr>
        <p:spPr/>
        <p:txBody>
          <a:bodyPr/>
          <a:lstStyle/>
          <a:p>
            <a:r>
              <a:rPr lang="en-US" dirty="0" smtClean="0"/>
              <a:t>Impact Printer. This uses striking mechanism. All printers that work by striking an ink ribbon.</a:t>
            </a:r>
          </a:p>
          <a:p>
            <a:r>
              <a:rPr lang="en-US" dirty="0" smtClean="0"/>
              <a:t>Non Impact Printers. These produce a hardcopy without the print head physically touching the printing media.</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devices</a:t>
            </a:r>
            <a:endParaRPr lang="en-US" dirty="0"/>
          </a:p>
        </p:txBody>
      </p:sp>
      <p:sp>
        <p:nvSpPr>
          <p:cNvPr id="3" name="Content Placeholder 2"/>
          <p:cNvSpPr>
            <a:spLocks noGrp="1"/>
          </p:cNvSpPr>
          <p:nvPr>
            <p:ph idx="1"/>
          </p:nvPr>
        </p:nvSpPr>
        <p:spPr/>
        <p:txBody>
          <a:bodyPr/>
          <a:lstStyle/>
          <a:p>
            <a:r>
              <a:rPr lang="en-US" dirty="0" smtClean="0"/>
              <a:t>Input devices</a:t>
            </a:r>
          </a:p>
          <a:p>
            <a:r>
              <a:rPr lang="en-US" dirty="0" smtClean="0"/>
              <a:t>Out put devices.</a:t>
            </a:r>
          </a:p>
          <a:p>
            <a:r>
              <a:rPr lang="en-US" dirty="0" smtClean="0"/>
              <a:t>Storage devices (primary)&amp; (Secondary)</a:t>
            </a:r>
          </a:p>
          <a:p>
            <a:r>
              <a:rPr lang="en-US" dirty="0" smtClean="0"/>
              <a:t>Processing devices (ALU &amp;CU).</a:t>
            </a:r>
          </a:p>
          <a:p>
            <a:r>
              <a:rPr lang="en-US" dirty="0" smtClean="0"/>
              <a:t>Communication devices.</a:t>
            </a:r>
          </a:p>
          <a:p>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impact printers</a:t>
            </a:r>
            <a:endParaRPr lang="en-US" dirty="0"/>
          </a:p>
        </p:txBody>
      </p:sp>
      <p:sp>
        <p:nvSpPr>
          <p:cNvPr id="3" name="Content Placeholder 2"/>
          <p:cNvSpPr>
            <a:spLocks noGrp="1"/>
          </p:cNvSpPr>
          <p:nvPr>
            <p:ph idx="1"/>
          </p:nvPr>
        </p:nvSpPr>
        <p:spPr/>
        <p:txBody>
          <a:bodyPr/>
          <a:lstStyle/>
          <a:p>
            <a:r>
              <a:rPr lang="en-US" dirty="0" smtClean="0"/>
              <a:t>Dot matrix printers. These use dots to print.</a:t>
            </a:r>
          </a:p>
          <a:p>
            <a:r>
              <a:rPr lang="en-US" dirty="0" smtClean="0"/>
              <a:t>Line Printer. These print an entire line at one time per machine cycle by forcing the typed character against a ribbon.</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dotmatrix printer.jpg"/>
          <p:cNvPicPr>
            <a:picLocks noChangeAspect="1"/>
          </p:cNvPicPr>
          <p:nvPr/>
        </p:nvPicPr>
        <p:blipFill>
          <a:blip r:embed="rId2" cstate="print"/>
          <a:stretch>
            <a:fillRect/>
          </a:stretch>
        </p:blipFill>
        <p:spPr>
          <a:xfrm>
            <a:off x="0" y="3810000"/>
            <a:ext cx="3352800" cy="2725028"/>
          </a:xfrm>
          <a:prstGeom prst="rect">
            <a:avLst/>
          </a:prstGeom>
        </p:spPr>
      </p:pic>
      <p:pic>
        <p:nvPicPr>
          <p:cNvPr id="6" name="Picture 5" descr="line printer.jpg"/>
          <p:cNvPicPr>
            <a:picLocks noChangeAspect="1"/>
          </p:cNvPicPr>
          <p:nvPr/>
        </p:nvPicPr>
        <p:blipFill>
          <a:blip r:embed="rId3"/>
          <a:stretch>
            <a:fillRect/>
          </a:stretch>
        </p:blipFill>
        <p:spPr>
          <a:xfrm>
            <a:off x="4648200" y="3581400"/>
            <a:ext cx="4152900" cy="3276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Merits of Impact Printers</a:t>
            </a:r>
            <a:endParaRPr lang="en-US" dirty="0"/>
          </a:p>
        </p:txBody>
      </p:sp>
      <p:sp>
        <p:nvSpPr>
          <p:cNvPr id="3" name="Content Placeholder 2"/>
          <p:cNvSpPr>
            <a:spLocks noGrp="1"/>
          </p:cNvSpPr>
          <p:nvPr>
            <p:ph idx="1"/>
          </p:nvPr>
        </p:nvSpPr>
        <p:spPr/>
        <p:txBody>
          <a:bodyPr/>
          <a:lstStyle/>
          <a:p>
            <a:r>
              <a:rPr lang="en-US" dirty="0" smtClean="0"/>
              <a:t>Impact printers are cheaper to run.</a:t>
            </a:r>
          </a:p>
          <a:p>
            <a:r>
              <a:rPr lang="en-US" dirty="0" smtClean="0"/>
              <a:t>They are widely used in commercial printing.</a:t>
            </a:r>
          </a:p>
          <a:p>
            <a:r>
              <a:rPr lang="en-US" dirty="0" smtClean="0"/>
              <a:t>They are reliable.</a:t>
            </a:r>
          </a:p>
          <a:p>
            <a:r>
              <a:rPr lang="en-US" dirty="0" smtClean="0"/>
              <a:t>They are easier to maintain.</a:t>
            </a:r>
          </a:p>
          <a:p>
            <a:r>
              <a:rPr lang="en-US" dirty="0" smtClean="0"/>
              <a:t>They have a lower print resolution as compared to other types of Printers.</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Demerits of impact printers.</a:t>
            </a:r>
            <a:endParaRPr lang="en-US" dirty="0"/>
          </a:p>
        </p:txBody>
      </p:sp>
      <p:sp>
        <p:nvSpPr>
          <p:cNvPr id="3" name="Content Placeholder 2"/>
          <p:cNvSpPr>
            <a:spLocks noGrp="1"/>
          </p:cNvSpPr>
          <p:nvPr>
            <p:ph idx="1"/>
          </p:nvPr>
        </p:nvSpPr>
        <p:spPr/>
        <p:txBody>
          <a:bodyPr/>
          <a:lstStyle/>
          <a:p>
            <a:r>
              <a:rPr lang="en-US" dirty="0" smtClean="0"/>
              <a:t>These Printers are very noisy during operations.</a:t>
            </a:r>
          </a:p>
          <a:p>
            <a:r>
              <a:rPr lang="en-US" dirty="0" smtClean="0"/>
              <a:t>They overheat especially during long print outs.</a:t>
            </a:r>
          </a:p>
          <a:p>
            <a:r>
              <a:rPr lang="en-US" dirty="0" smtClean="0"/>
              <a:t>They provide low quality printouts.</a:t>
            </a:r>
          </a:p>
          <a:p>
            <a:r>
              <a:rPr lang="en-US" dirty="0" smtClean="0"/>
              <a:t>Less sensitive to environmental conditions.</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Non-Impact Printers</a:t>
            </a:r>
            <a:endParaRPr lang="en-US" dirty="0"/>
          </a:p>
        </p:txBody>
      </p:sp>
      <p:sp>
        <p:nvSpPr>
          <p:cNvPr id="3" name="Content Placeholder 2"/>
          <p:cNvSpPr>
            <a:spLocks noGrp="1"/>
          </p:cNvSpPr>
          <p:nvPr>
            <p:ph idx="1"/>
          </p:nvPr>
        </p:nvSpPr>
        <p:spPr/>
        <p:txBody>
          <a:bodyPr/>
          <a:lstStyle/>
          <a:p>
            <a:r>
              <a:rPr lang="en-US" b="1" dirty="0" smtClean="0"/>
              <a:t>Laser Printer. </a:t>
            </a:r>
            <a:r>
              <a:rPr lang="en-US" dirty="0" smtClean="0"/>
              <a:t>This operates by shinning a laser beam to create an image on a rotating drum . As the beam hits the drum it ionizes some regions which attract ink toner particles. The toner is then fused onto a piece of paper. </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laser printer.jpg"/>
          <p:cNvPicPr>
            <a:picLocks noChangeAspect="1"/>
          </p:cNvPicPr>
          <p:nvPr/>
        </p:nvPicPr>
        <p:blipFill>
          <a:blip r:embed="rId2"/>
          <a:stretch>
            <a:fillRect/>
          </a:stretch>
        </p:blipFill>
        <p:spPr>
          <a:xfrm>
            <a:off x="5257800" y="4114800"/>
            <a:ext cx="3505200" cy="2743200"/>
          </a:xfrm>
          <a:prstGeom prst="rect">
            <a:avLst/>
          </a:prstGeom>
        </p:spPr>
      </p:pic>
      <p:pic>
        <p:nvPicPr>
          <p:cNvPr id="6" name="Picture 5" descr="laser printer drum.jpg"/>
          <p:cNvPicPr>
            <a:picLocks noChangeAspect="1"/>
          </p:cNvPicPr>
          <p:nvPr/>
        </p:nvPicPr>
        <p:blipFill>
          <a:blip r:embed="rId3"/>
          <a:stretch>
            <a:fillRect/>
          </a:stretch>
        </p:blipFill>
        <p:spPr>
          <a:xfrm>
            <a:off x="914400" y="4191000"/>
            <a:ext cx="3200400" cy="24003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Merits of Laser Printer.</a:t>
            </a:r>
            <a:endParaRPr lang="en-US" dirty="0"/>
          </a:p>
        </p:txBody>
      </p:sp>
      <p:sp>
        <p:nvSpPr>
          <p:cNvPr id="3" name="Content Placeholder 2"/>
          <p:cNvSpPr>
            <a:spLocks noGrp="1"/>
          </p:cNvSpPr>
          <p:nvPr>
            <p:ph idx="1"/>
          </p:nvPr>
        </p:nvSpPr>
        <p:spPr/>
        <p:txBody>
          <a:bodyPr/>
          <a:lstStyle/>
          <a:p>
            <a:r>
              <a:rPr lang="en-US" dirty="0" smtClean="0"/>
              <a:t>They produce a very high quality out put.</a:t>
            </a:r>
          </a:p>
          <a:p>
            <a:r>
              <a:rPr lang="en-US" dirty="0" smtClean="0"/>
              <a:t>Are very quiet and very fast.</a:t>
            </a:r>
          </a:p>
          <a:p>
            <a:r>
              <a:rPr lang="en-US" dirty="0" smtClean="0"/>
              <a:t>They are cable of producing colour printouts.</a:t>
            </a:r>
          </a:p>
          <a:p>
            <a:r>
              <a:rPr lang="en-US" dirty="0" smtClean="0"/>
              <a:t>Their maintenance costs is low as tonner takes long to get finished.</a:t>
            </a:r>
          </a:p>
          <a:p>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Demerits of Laser printer.</a:t>
            </a:r>
            <a:endParaRPr lang="en-US" dirty="0"/>
          </a:p>
        </p:txBody>
      </p:sp>
      <p:sp>
        <p:nvSpPr>
          <p:cNvPr id="3" name="Content Placeholder 2"/>
          <p:cNvSpPr>
            <a:spLocks noGrp="1"/>
          </p:cNvSpPr>
          <p:nvPr>
            <p:ph idx="1"/>
          </p:nvPr>
        </p:nvSpPr>
        <p:spPr/>
        <p:txBody>
          <a:bodyPr/>
          <a:lstStyle/>
          <a:p>
            <a:r>
              <a:rPr lang="en-US" dirty="0" smtClean="0"/>
              <a:t>They are expensive to acquire .</a:t>
            </a:r>
          </a:p>
          <a:p>
            <a:r>
              <a:rPr lang="en-US" dirty="0" smtClean="0"/>
              <a:t>Cost of printing per page is higher.</a:t>
            </a:r>
          </a:p>
          <a:p>
            <a:r>
              <a:rPr lang="en-US" dirty="0" smtClean="0"/>
              <a:t>Typical printers do not print in colour.</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Non-Impact printers cont</a:t>
            </a:r>
            <a:endParaRPr lang="en-US" dirty="0"/>
          </a:p>
        </p:txBody>
      </p:sp>
      <p:sp>
        <p:nvSpPr>
          <p:cNvPr id="3" name="Content Placeholder 2"/>
          <p:cNvSpPr>
            <a:spLocks noGrp="1"/>
          </p:cNvSpPr>
          <p:nvPr>
            <p:ph idx="1"/>
          </p:nvPr>
        </p:nvSpPr>
        <p:spPr/>
        <p:txBody>
          <a:bodyPr/>
          <a:lstStyle/>
          <a:p>
            <a:r>
              <a:rPr lang="en-US" b="1" dirty="0" smtClean="0"/>
              <a:t>Inkjet Printers. </a:t>
            </a:r>
          </a:p>
          <a:p>
            <a:r>
              <a:rPr lang="en-US" dirty="0" smtClean="0"/>
              <a:t>These use ink cartridges in printing. These print by spraying tiny droplets onto a paper to create an image.</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Inkjet-Printer 1.jpg"/>
          <p:cNvPicPr>
            <a:picLocks noChangeAspect="1"/>
          </p:cNvPicPr>
          <p:nvPr/>
        </p:nvPicPr>
        <p:blipFill>
          <a:blip r:embed="rId2"/>
          <a:stretch>
            <a:fillRect/>
          </a:stretch>
        </p:blipFill>
        <p:spPr>
          <a:xfrm>
            <a:off x="1600200" y="3657600"/>
            <a:ext cx="5943600" cy="2590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Merits of inkjet printers</a:t>
            </a:r>
            <a:endParaRPr lang="en-US" dirty="0"/>
          </a:p>
        </p:txBody>
      </p:sp>
      <p:sp>
        <p:nvSpPr>
          <p:cNvPr id="3" name="Content Placeholder 2"/>
          <p:cNvSpPr>
            <a:spLocks noGrp="1"/>
          </p:cNvSpPr>
          <p:nvPr>
            <p:ph idx="1"/>
          </p:nvPr>
        </p:nvSpPr>
        <p:spPr/>
        <p:txBody>
          <a:bodyPr/>
          <a:lstStyle/>
          <a:p>
            <a:r>
              <a:rPr lang="en-US" dirty="0" smtClean="0"/>
              <a:t>Colour inkjet printers are cheaper to buy than laser printers.</a:t>
            </a:r>
          </a:p>
          <a:p>
            <a:r>
              <a:rPr lang="en-US" dirty="0" smtClean="0"/>
              <a:t>Inkjet printers are generally quiet and not noisy like the Dot matrix.</a:t>
            </a:r>
          </a:p>
          <a:p>
            <a:r>
              <a:rPr lang="en-US" dirty="0" smtClean="0"/>
              <a:t>Can produce high quality colour out put.</a:t>
            </a:r>
          </a:p>
          <a:p>
            <a:r>
              <a:rPr lang="en-US" dirty="0" smtClean="0"/>
              <a:t>They are cheap as compared to the laser printers.</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Demerits of inkjet printers.</a:t>
            </a:r>
            <a:br>
              <a:rPr lang="en-US" dirty="0" smtClean="0"/>
            </a:br>
            <a:endParaRPr lang="en-US" dirty="0"/>
          </a:p>
        </p:txBody>
      </p:sp>
      <p:sp>
        <p:nvSpPr>
          <p:cNvPr id="3" name="Content Placeholder 2"/>
          <p:cNvSpPr>
            <a:spLocks noGrp="1"/>
          </p:cNvSpPr>
          <p:nvPr>
            <p:ph idx="1"/>
          </p:nvPr>
        </p:nvSpPr>
        <p:spPr/>
        <p:txBody>
          <a:bodyPr/>
          <a:lstStyle/>
          <a:p>
            <a:r>
              <a:rPr lang="en-US" dirty="0" smtClean="0"/>
              <a:t>They have a low printing speed compared to laser printers.</a:t>
            </a:r>
          </a:p>
          <a:p>
            <a:r>
              <a:rPr lang="en-US" dirty="0" smtClean="0"/>
              <a:t>They also require specialized paper to produce high quality colour out put.</a:t>
            </a:r>
          </a:p>
          <a:p>
            <a:r>
              <a:rPr lang="en-US" dirty="0" smtClean="0"/>
              <a:t>They are expensive to maintain.</a:t>
            </a:r>
          </a:p>
          <a:p>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Non-impact printers cont</a:t>
            </a:r>
            <a:endParaRPr lang="en-US" dirty="0"/>
          </a:p>
        </p:txBody>
      </p:sp>
      <p:sp>
        <p:nvSpPr>
          <p:cNvPr id="3" name="Content Placeholder 2"/>
          <p:cNvSpPr>
            <a:spLocks noGrp="1"/>
          </p:cNvSpPr>
          <p:nvPr>
            <p:ph idx="1"/>
          </p:nvPr>
        </p:nvSpPr>
        <p:spPr/>
        <p:txBody>
          <a:bodyPr/>
          <a:lstStyle/>
          <a:p>
            <a:r>
              <a:rPr lang="en-US" b="1" dirty="0" smtClean="0"/>
              <a:t>Photo printers. </a:t>
            </a:r>
            <a:r>
              <a:rPr lang="en-US" dirty="0" smtClean="0"/>
              <a:t>These are special printers designed to print photographs.</a:t>
            </a:r>
          </a:p>
          <a:p>
            <a:r>
              <a:rPr lang="en-US" b="1" dirty="0" smtClean="0"/>
              <a:t>Thermal printer. </a:t>
            </a:r>
            <a:r>
              <a:rPr lang="en-US" dirty="0" smtClean="0"/>
              <a:t>This works by heating solid ink which is normally in wax.</a:t>
            </a:r>
          </a:p>
          <a:p>
            <a:r>
              <a:rPr lang="en-US" b="1" dirty="0" smtClean="0"/>
              <a:t>Plotter. </a:t>
            </a:r>
            <a:r>
              <a:rPr lang="en-US" dirty="0" smtClean="0"/>
              <a:t>This is used to print wide format print outs mainly photographs, maps and architectural designs. </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devices.</a:t>
            </a:r>
            <a:endParaRPr lang="en-US" dirty="0"/>
          </a:p>
        </p:txBody>
      </p:sp>
      <p:sp>
        <p:nvSpPr>
          <p:cNvPr id="3" name="Content Placeholder 2"/>
          <p:cNvSpPr>
            <a:spLocks noGrp="1"/>
          </p:cNvSpPr>
          <p:nvPr>
            <p:ph idx="1"/>
          </p:nvPr>
        </p:nvSpPr>
        <p:spPr/>
        <p:txBody>
          <a:bodyPr/>
          <a:lstStyle/>
          <a:p>
            <a:r>
              <a:rPr lang="en-US" dirty="0" smtClean="0"/>
              <a:t>These are devices used in entering data. Input could be text, numbers, letters, images, sound among others.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Pictorial of Printers</a:t>
            </a:r>
            <a:endParaRPr lang="en-US" dirty="0"/>
          </a:p>
        </p:txBody>
      </p:sp>
      <p:pic>
        <p:nvPicPr>
          <p:cNvPr id="5" name="Content Placeholder 4" descr="plotter 2.jpg"/>
          <p:cNvPicPr>
            <a:picLocks noGrp="1" noChangeAspect="1"/>
          </p:cNvPicPr>
          <p:nvPr>
            <p:ph idx="1"/>
          </p:nvPr>
        </p:nvPicPr>
        <p:blipFill>
          <a:blip r:embed="rId2"/>
          <a:stretch>
            <a:fillRect/>
          </a:stretch>
        </p:blipFill>
        <p:spPr>
          <a:xfrm>
            <a:off x="381000" y="1295400"/>
            <a:ext cx="4191000" cy="3764439"/>
          </a:xfrm>
        </p:spPr>
      </p:pic>
      <p:sp>
        <p:nvSpPr>
          <p:cNvPr id="4" name="Footer Placeholder 3"/>
          <p:cNvSpPr>
            <a:spLocks noGrp="1"/>
          </p:cNvSpPr>
          <p:nvPr>
            <p:ph type="ftr" sz="quarter" idx="11"/>
          </p:nvPr>
        </p:nvSpPr>
        <p:spPr/>
        <p:txBody>
          <a:bodyPr/>
          <a:lstStyle/>
          <a:p>
            <a:r>
              <a:rPr lang="en-US" smtClean="0"/>
              <a:t>ICT CLASS NOTES</a:t>
            </a:r>
            <a:endParaRPr lang="en-US"/>
          </a:p>
        </p:txBody>
      </p:sp>
      <p:pic>
        <p:nvPicPr>
          <p:cNvPr id="6" name="Picture 5" descr="thermal printer 1.jpg"/>
          <p:cNvPicPr>
            <a:picLocks noChangeAspect="1"/>
          </p:cNvPicPr>
          <p:nvPr/>
        </p:nvPicPr>
        <p:blipFill>
          <a:blip r:embed="rId3"/>
          <a:stretch>
            <a:fillRect/>
          </a:stretch>
        </p:blipFill>
        <p:spPr>
          <a:xfrm>
            <a:off x="5029200" y="1524000"/>
            <a:ext cx="3695700" cy="3810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devices.</a:t>
            </a:r>
            <a:endParaRPr lang="en-US" dirty="0"/>
          </a:p>
        </p:txBody>
      </p:sp>
      <p:sp>
        <p:nvSpPr>
          <p:cNvPr id="3" name="Content Placeholder 2"/>
          <p:cNvSpPr>
            <a:spLocks noGrp="1"/>
          </p:cNvSpPr>
          <p:nvPr>
            <p:ph idx="1"/>
          </p:nvPr>
        </p:nvSpPr>
        <p:spPr/>
        <p:txBody>
          <a:bodyPr/>
          <a:lstStyle/>
          <a:p>
            <a:r>
              <a:rPr lang="en-US" dirty="0" smtClean="0"/>
              <a:t>These are devices that hold information.</a:t>
            </a:r>
          </a:p>
          <a:p>
            <a:r>
              <a:rPr lang="en-US" dirty="0" smtClean="0"/>
              <a:t>There are two types of storage devices that is primary and secondary storage devices.</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Hard disk.jpg"/>
          <p:cNvPicPr>
            <a:picLocks noChangeAspect="1"/>
          </p:cNvPicPr>
          <p:nvPr/>
        </p:nvPicPr>
        <p:blipFill>
          <a:blip r:embed="rId2" cstate="print"/>
          <a:stretch>
            <a:fillRect/>
          </a:stretch>
        </p:blipFill>
        <p:spPr>
          <a:xfrm>
            <a:off x="1219200" y="3124200"/>
            <a:ext cx="6019800" cy="346805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storage devices.</a:t>
            </a:r>
            <a:endParaRPr lang="en-US" dirty="0"/>
          </a:p>
        </p:txBody>
      </p:sp>
      <p:sp>
        <p:nvSpPr>
          <p:cNvPr id="3" name="Content Placeholder 2"/>
          <p:cNvSpPr>
            <a:spLocks noGrp="1"/>
          </p:cNvSpPr>
          <p:nvPr>
            <p:ph idx="1"/>
          </p:nvPr>
        </p:nvSpPr>
        <p:spPr/>
        <p:txBody>
          <a:bodyPr/>
          <a:lstStyle/>
          <a:p>
            <a:r>
              <a:rPr lang="en-US" dirty="0" smtClean="0"/>
              <a:t>This is part of the computer’s memory that hold data temporally. These are Random Access memory  (RAM) and Read only memory (ROM).</a:t>
            </a:r>
          </a:p>
          <a:p>
            <a:r>
              <a:rPr lang="en-US" dirty="0" smtClean="0"/>
              <a:t>Ram is  used to store information temporally </a:t>
            </a:r>
          </a:p>
          <a:p>
            <a:r>
              <a:rPr lang="en-US" dirty="0" smtClean="0"/>
              <a:t>Rom is used to store data permanently.  </a:t>
            </a:r>
          </a:p>
          <a:p>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Ram chips</a:t>
            </a:r>
            <a:endParaRPr lang="en-US" dirty="0"/>
          </a:p>
        </p:txBody>
      </p:sp>
      <p:sp>
        <p:nvSpPr>
          <p:cNvPr id="3" name="Content Placeholder 2"/>
          <p:cNvSpPr>
            <a:spLocks noGrp="1"/>
          </p:cNvSpPr>
          <p:nvPr>
            <p:ph idx="1"/>
          </p:nvPr>
        </p:nvSpPr>
        <p:spPr/>
        <p:txBody>
          <a:bodyPr>
            <a:normAutofit/>
          </a:bodyPr>
          <a:lstStyle/>
          <a:p>
            <a:r>
              <a:rPr lang="en-US" sz="2800" dirty="0" smtClean="0"/>
              <a:t>Static Ram (SRAM)</a:t>
            </a:r>
          </a:p>
          <a:p>
            <a:r>
              <a:rPr lang="en-US" sz="2800" dirty="0" smtClean="0"/>
              <a:t>Dynamic Ram (DRAM)</a:t>
            </a:r>
          </a:p>
          <a:p>
            <a:r>
              <a:rPr lang="en-US" sz="2800" b="1" dirty="0" smtClean="0"/>
              <a:t>Cache  memory </a:t>
            </a:r>
            <a:r>
              <a:rPr lang="en-US" sz="2800" dirty="0" smtClean="0"/>
              <a:t>is a place that stores something temporally .</a:t>
            </a:r>
          </a:p>
          <a:p>
            <a:r>
              <a:rPr lang="en-US" sz="2800" b="1" dirty="0" smtClean="0"/>
              <a:t>A buffer </a:t>
            </a:r>
            <a:r>
              <a:rPr lang="en-US" sz="2800" dirty="0" smtClean="0"/>
              <a:t>is a region of memory that is used to temporally hold data while it is being moved fro place to place.</a:t>
            </a:r>
          </a:p>
          <a:p>
            <a:r>
              <a:rPr lang="en-US" sz="2800" b="1" dirty="0" smtClean="0"/>
              <a:t>CMOS</a:t>
            </a:r>
            <a:r>
              <a:rPr lang="en-US" sz="2800" dirty="0" smtClean="0"/>
              <a:t>- Complimentary metal oxide semiconductor-memory used to store configuration information.</a:t>
            </a:r>
            <a:endParaRPr lang="en-US" sz="2800"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Rom</a:t>
            </a:r>
            <a:endParaRPr lang="en-US" dirty="0"/>
          </a:p>
        </p:txBody>
      </p:sp>
      <p:sp>
        <p:nvSpPr>
          <p:cNvPr id="3" name="Content Placeholder 2"/>
          <p:cNvSpPr>
            <a:spLocks noGrp="1"/>
          </p:cNvSpPr>
          <p:nvPr>
            <p:ph idx="1"/>
          </p:nvPr>
        </p:nvSpPr>
        <p:spPr/>
        <p:txBody>
          <a:bodyPr/>
          <a:lstStyle/>
          <a:p>
            <a:r>
              <a:rPr lang="en-US" dirty="0" smtClean="0"/>
              <a:t>PROM Programmable Read Only memory</a:t>
            </a:r>
          </a:p>
          <a:p>
            <a:r>
              <a:rPr lang="en-US" dirty="0" smtClean="0"/>
              <a:t>EPROM – Electrically Programmable Read Only Memory.</a:t>
            </a:r>
          </a:p>
          <a:p>
            <a:r>
              <a:rPr lang="en-US" dirty="0" smtClean="0"/>
              <a:t>EEPROM- Electrically Erasable Programmable Read Only Memory.</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Ram &amp;Rom</a:t>
            </a:r>
            <a:endParaRPr lang="en-US" dirty="0"/>
          </a:p>
        </p:txBody>
      </p:sp>
      <p:sp>
        <p:nvSpPr>
          <p:cNvPr id="3" name="Text Placeholder 2"/>
          <p:cNvSpPr>
            <a:spLocks noGrp="1"/>
          </p:cNvSpPr>
          <p:nvPr>
            <p:ph type="body" idx="1"/>
          </p:nvPr>
        </p:nvSpPr>
        <p:spPr/>
        <p:txBody>
          <a:bodyPr/>
          <a:lstStyle/>
          <a:p>
            <a:r>
              <a:rPr lang="en-US" dirty="0" smtClean="0"/>
              <a:t>RAM</a:t>
            </a:r>
            <a:endParaRPr lang="en-US" dirty="0"/>
          </a:p>
        </p:txBody>
      </p:sp>
      <p:sp>
        <p:nvSpPr>
          <p:cNvPr id="4" name="Content Placeholder 3"/>
          <p:cNvSpPr>
            <a:spLocks noGrp="1"/>
          </p:cNvSpPr>
          <p:nvPr>
            <p:ph sz="half" idx="2"/>
          </p:nvPr>
        </p:nvSpPr>
        <p:spPr/>
        <p:txBody>
          <a:bodyPr/>
          <a:lstStyle/>
          <a:p>
            <a:r>
              <a:rPr lang="en-US" dirty="0" smtClean="0"/>
              <a:t>Is Volatile</a:t>
            </a:r>
          </a:p>
          <a:p>
            <a:r>
              <a:rPr lang="en-US" dirty="0" smtClean="0"/>
              <a:t>Is read and write</a:t>
            </a:r>
          </a:p>
          <a:p>
            <a:r>
              <a:rPr lang="en-US" dirty="0" smtClean="0"/>
              <a:t>Is temporal</a:t>
            </a:r>
          </a:p>
          <a:p>
            <a:r>
              <a:rPr lang="en-US" dirty="0" smtClean="0"/>
              <a:t>Can be increased</a:t>
            </a:r>
            <a:endParaRPr lang="en-US" dirty="0"/>
          </a:p>
        </p:txBody>
      </p:sp>
      <p:sp>
        <p:nvSpPr>
          <p:cNvPr id="5" name="Text Placeholder 4"/>
          <p:cNvSpPr>
            <a:spLocks noGrp="1"/>
          </p:cNvSpPr>
          <p:nvPr>
            <p:ph type="body" sz="quarter" idx="3"/>
          </p:nvPr>
        </p:nvSpPr>
        <p:spPr/>
        <p:txBody>
          <a:bodyPr/>
          <a:lstStyle/>
          <a:p>
            <a:r>
              <a:rPr lang="en-US" dirty="0" smtClean="0"/>
              <a:t>ROM</a:t>
            </a:r>
            <a:endParaRPr lang="en-US" dirty="0"/>
          </a:p>
        </p:txBody>
      </p:sp>
      <p:sp>
        <p:nvSpPr>
          <p:cNvPr id="6" name="Content Placeholder 5"/>
          <p:cNvSpPr>
            <a:spLocks noGrp="1"/>
          </p:cNvSpPr>
          <p:nvPr>
            <p:ph sz="quarter" idx="4"/>
          </p:nvPr>
        </p:nvSpPr>
        <p:spPr/>
        <p:txBody>
          <a:bodyPr/>
          <a:lstStyle/>
          <a:p>
            <a:r>
              <a:rPr lang="en-US" dirty="0" smtClean="0"/>
              <a:t>Non Volatile</a:t>
            </a:r>
          </a:p>
          <a:p>
            <a:r>
              <a:rPr lang="en-US" dirty="0" smtClean="0"/>
              <a:t>Is read only</a:t>
            </a:r>
          </a:p>
          <a:p>
            <a:r>
              <a:rPr lang="en-US" dirty="0" smtClean="0"/>
              <a:t>Is permanent</a:t>
            </a:r>
          </a:p>
          <a:p>
            <a:r>
              <a:rPr lang="en-US" dirty="0" smtClean="0"/>
              <a:t>Is not normally increasable</a:t>
            </a:r>
            <a:endParaRPr lang="en-US" dirty="0"/>
          </a:p>
        </p:txBody>
      </p:sp>
      <p:sp>
        <p:nvSpPr>
          <p:cNvPr id="7" name="Footer Placeholder 6"/>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Auxiliary storage devices</a:t>
            </a:r>
            <a:endParaRPr lang="en-US" dirty="0"/>
          </a:p>
        </p:txBody>
      </p:sp>
      <p:sp>
        <p:nvSpPr>
          <p:cNvPr id="3" name="Content Placeholder 2"/>
          <p:cNvSpPr>
            <a:spLocks noGrp="1"/>
          </p:cNvSpPr>
          <p:nvPr>
            <p:ph idx="1"/>
          </p:nvPr>
        </p:nvSpPr>
        <p:spPr/>
        <p:txBody>
          <a:bodyPr/>
          <a:lstStyle/>
          <a:p>
            <a:r>
              <a:rPr lang="en-US" dirty="0" smtClean="0"/>
              <a:t>Storage devices designed to retain data and instructions in a relatively permanent form.</a:t>
            </a:r>
          </a:p>
          <a:p>
            <a:r>
              <a:rPr lang="en-US" dirty="0" smtClean="0"/>
              <a:t>Types of secondary devices.</a:t>
            </a:r>
          </a:p>
          <a:p>
            <a:r>
              <a:rPr lang="en-US" dirty="0" smtClean="0"/>
              <a:t>Magnetic storage devices.</a:t>
            </a:r>
          </a:p>
          <a:p>
            <a:r>
              <a:rPr lang="en-US" dirty="0" smtClean="0"/>
              <a:t>Optical storage devices.</a:t>
            </a:r>
          </a:p>
          <a:p>
            <a:r>
              <a:rPr lang="en-US" dirty="0" smtClean="0"/>
              <a:t>Solid state storage devices.</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storage devices</a:t>
            </a:r>
            <a:endParaRPr lang="en-US" dirty="0"/>
          </a:p>
        </p:txBody>
      </p:sp>
      <p:sp>
        <p:nvSpPr>
          <p:cNvPr id="3" name="Content Placeholder 2"/>
          <p:cNvSpPr>
            <a:spLocks noGrp="1"/>
          </p:cNvSpPr>
          <p:nvPr>
            <p:ph idx="1"/>
          </p:nvPr>
        </p:nvSpPr>
        <p:spPr/>
        <p:txBody>
          <a:bodyPr/>
          <a:lstStyle/>
          <a:p>
            <a:pPr>
              <a:buNone/>
            </a:pPr>
            <a:r>
              <a:rPr lang="en-US" dirty="0" smtClean="0"/>
              <a:t> . This is a device that uses a magnetic head to write data to and from a magnetized medium. </a:t>
            </a:r>
          </a:p>
          <a:p>
            <a:pPr>
              <a:buNone/>
            </a:pP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Hard disk.jpg"/>
          <p:cNvPicPr>
            <a:picLocks noChangeAspect="1"/>
          </p:cNvPicPr>
          <p:nvPr/>
        </p:nvPicPr>
        <p:blipFill>
          <a:blip r:embed="rId2" cstate="print"/>
          <a:stretch>
            <a:fillRect/>
          </a:stretch>
        </p:blipFill>
        <p:spPr>
          <a:xfrm>
            <a:off x="0" y="3395416"/>
            <a:ext cx="3886200" cy="3425435"/>
          </a:xfrm>
          <a:prstGeom prst="rect">
            <a:avLst/>
          </a:prstGeom>
        </p:spPr>
      </p:pic>
      <p:pic>
        <p:nvPicPr>
          <p:cNvPr id="6" name="Picture 5" descr="Hard disk inside.jpg"/>
          <p:cNvPicPr>
            <a:picLocks noChangeAspect="1"/>
          </p:cNvPicPr>
          <p:nvPr/>
        </p:nvPicPr>
        <p:blipFill>
          <a:blip r:embed="rId3"/>
          <a:stretch>
            <a:fillRect/>
          </a:stretch>
        </p:blipFill>
        <p:spPr>
          <a:xfrm>
            <a:off x="4572000" y="2819400"/>
            <a:ext cx="4191000" cy="306603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Magnetic storage</a:t>
            </a:r>
            <a:endParaRPr lang="en-US" dirty="0"/>
          </a:p>
        </p:txBody>
      </p:sp>
      <p:sp>
        <p:nvSpPr>
          <p:cNvPr id="3" name="Content Placeholder 2"/>
          <p:cNvSpPr>
            <a:spLocks noGrp="1"/>
          </p:cNvSpPr>
          <p:nvPr>
            <p:ph idx="1"/>
          </p:nvPr>
        </p:nvSpPr>
        <p:spPr/>
        <p:txBody>
          <a:bodyPr/>
          <a:lstStyle/>
          <a:p>
            <a:r>
              <a:rPr lang="en-US" dirty="0" smtClean="0"/>
              <a:t>Hard disk- This is a permanently fitted storage device in the computer. </a:t>
            </a:r>
          </a:p>
          <a:p>
            <a:r>
              <a:rPr lang="en-US" dirty="0" smtClean="0"/>
              <a:t>Floppy disk – A thin, circular, flexible plastic disk with a magnetic coating in a square shaped plastic shell.</a:t>
            </a:r>
          </a:p>
          <a:p>
            <a:r>
              <a:rPr lang="en-US" dirty="0" smtClean="0"/>
              <a:t>Magnetic Tape- Magnetically coated ribbon of plastic capable of storing large amounts data and information.  </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Pictorial of magnetic storage</a:t>
            </a:r>
            <a:endParaRPr lang="en-US" dirty="0"/>
          </a:p>
        </p:txBody>
      </p:sp>
      <p:pic>
        <p:nvPicPr>
          <p:cNvPr id="5" name="Content Placeholder 4" descr="Floppy disk.jpeg"/>
          <p:cNvPicPr>
            <a:picLocks noGrp="1" noChangeAspect="1"/>
          </p:cNvPicPr>
          <p:nvPr>
            <p:ph idx="1"/>
          </p:nvPr>
        </p:nvPicPr>
        <p:blipFill>
          <a:blip r:embed="rId2" cstate="print"/>
          <a:stretch>
            <a:fillRect/>
          </a:stretch>
        </p:blipFill>
        <p:spPr>
          <a:xfrm>
            <a:off x="381000" y="1447801"/>
            <a:ext cx="2667000" cy="2133600"/>
          </a:xfrm>
        </p:spPr>
      </p:pic>
      <p:sp>
        <p:nvSpPr>
          <p:cNvPr id="4" name="Footer Placeholder 3"/>
          <p:cNvSpPr>
            <a:spLocks noGrp="1"/>
          </p:cNvSpPr>
          <p:nvPr>
            <p:ph type="ftr" sz="quarter" idx="11"/>
          </p:nvPr>
        </p:nvSpPr>
        <p:spPr/>
        <p:txBody>
          <a:bodyPr/>
          <a:lstStyle/>
          <a:p>
            <a:r>
              <a:rPr lang="en-US" smtClean="0"/>
              <a:t>ICT CLASS NOTES</a:t>
            </a:r>
            <a:endParaRPr lang="en-US"/>
          </a:p>
        </p:txBody>
      </p:sp>
      <p:pic>
        <p:nvPicPr>
          <p:cNvPr id="6" name="Picture 5" descr="Floppy disk plate.jpg"/>
          <p:cNvPicPr>
            <a:picLocks noChangeAspect="1"/>
          </p:cNvPicPr>
          <p:nvPr/>
        </p:nvPicPr>
        <p:blipFill>
          <a:blip r:embed="rId3" cstate="print"/>
          <a:stretch>
            <a:fillRect/>
          </a:stretch>
        </p:blipFill>
        <p:spPr>
          <a:xfrm>
            <a:off x="381000" y="3733800"/>
            <a:ext cx="2412683" cy="2466594"/>
          </a:xfrm>
          <a:prstGeom prst="rect">
            <a:avLst/>
          </a:prstGeom>
        </p:spPr>
      </p:pic>
      <p:pic>
        <p:nvPicPr>
          <p:cNvPr id="7" name="Picture 6" descr="Hard disk.jpg"/>
          <p:cNvPicPr>
            <a:picLocks noChangeAspect="1"/>
          </p:cNvPicPr>
          <p:nvPr/>
        </p:nvPicPr>
        <p:blipFill>
          <a:blip r:embed="rId4" cstate="print"/>
          <a:stretch>
            <a:fillRect/>
          </a:stretch>
        </p:blipFill>
        <p:spPr>
          <a:xfrm>
            <a:off x="4191000" y="1295400"/>
            <a:ext cx="3733800" cy="2743200"/>
          </a:xfrm>
          <a:prstGeom prst="rect">
            <a:avLst/>
          </a:prstGeom>
        </p:spPr>
      </p:pic>
      <p:pic>
        <p:nvPicPr>
          <p:cNvPr id="8" name="Picture 7" descr="Hard disk inside.jpg"/>
          <p:cNvPicPr>
            <a:picLocks noChangeAspect="1"/>
          </p:cNvPicPr>
          <p:nvPr/>
        </p:nvPicPr>
        <p:blipFill>
          <a:blip r:embed="rId5"/>
          <a:stretch>
            <a:fillRect/>
          </a:stretch>
        </p:blipFill>
        <p:spPr>
          <a:xfrm>
            <a:off x="4724400" y="4114800"/>
            <a:ext cx="3365210" cy="2209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devices.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 </a:t>
            </a:r>
            <a:r>
              <a:rPr lang="en-US" b="1" dirty="0" smtClean="0"/>
              <a:t>Keyboard  </a:t>
            </a:r>
            <a:r>
              <a:rPr lang="en-US" dirty="0" smtClean="0"/>
              <a:t>A plastic board with a number of buttons on it known as keys</a:t>
            </a:r>
            <a:r>
              <a:rPr lang="en-US" sz="2000" dirty="0" smtClean="0"/>
              <a:t>.  </a:t>
            </a:r>
          </a:p>
          <a:p>
            <a:pPr>
              <a:buNone/>
            </a:pPr>
            <a:r>
              <a:rPr lang="en-US" sz="2400" dirty="0" smtClean="0"/>
              <a:t>Entering of information on into  a Computer is done by pressing these keys</a:t>
            </a:r>
            <a:endParaRPr lang="en-US" sz="2400"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Traditional keyboard.jpg"/>
          <p:cNvPicPr>
            <a:picLocks noChangeAspect="1"/>
          </p:cNvPicPr>
          <p:nvPr/>
        </p:nvPicPr>
        <p:blipFill>
          <a:blip r:embed="rId2" cstate="print"/>
          <a:stretch>
            <a:fillRect/>
          </a:stretch>
        </p:blipFill>
        <p:spPr>
          <a:xfrm>
            <a:off x="3886200" y="3733800"/>
            <a:ext cx="4572000" cy="245943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storage devices.</a:t>
            </a:r>
            <a:endParaRPr lang="en-US" dirty="0"/>
          </a:p>
        </p:txBody>
      </p:sp>
      <p:sp>
        <p:nvSpPr>
          <p:cNvPr id="3" name="Content Placeholder 2"/>
          <p:cNvSpPr>
            <a:spLocks noGrp="1"/>
          </p:cNvSpPr>
          <p:nvPr>
            <p:ph idx="1"/>
          </p:nvPr>
        </p:nvSpPr>
        <p:spPr/>
        <p:txBody>
          <a:bodyPr/>
          <a:lstStyle/>
          <a:p>
            <a:r>
              <a:rPr lang="en-US" dirty="0" smtClean="0"/>
              <a:t>These are electro-mechanical units coated with highly reflective material. The data is written to a surface of a disk spinning by focusing a high power laser beam.</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CD drive.jpg"/>
          <p:cNvPicPr>
            <a:picLocks noChangeAspect="1"/>
          </p:cNvPicPr>
          <p:nvPr/>
        </p:nvPicPr>
        <p:blipFill>
          <a:blip r:embed="rId2"/>
          <a:stretch>
            <a:fillRect/>
          </a:stretch>
        </p:blipFill>
        <p:spPr>
          <a:xfrm>
            <a:off x="457200" y="3657600"/>
            <a:ext cx="2924175" cy="2743200"/>
          </a:xfrm>
          <a:prstGeom prst="rect">
            <a:avLst/>
          </a:prstGeom>
        </p:spPr>
      </p:pic>
      <p:pic>
        <p:nvPicPr>
          <p:cNvPr id="6" name="Picture 5" descr="Compact disk.jpg"/>
          <p:cNvPicPr>
            <a:picLocks noChangeAspect="1"/>
          </p:cNvPicPr>
          <p:nvPr/>
        </p:nvPicPr>
        <p:blipFill>
          <a:blip r:embed="rId3"/>
          <a:stretch>
            <a:fillRect/>
          </a:stretch>
        </p:blipFill>
        <p:spPr>
          <a:xfrm>
            <a:off x="5562600" y="3733800"/>
            <a:ext cx="2857500" cy="28575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Optical storage devices</a:t>
            </a:r>
            <a:endParaRPr lang="en-US" dirty="0"/>
          </a:p>
        </p:txBody>
      </p:sp>
      <p:sp>
        <p:nvSpPr>
          <p:cNvPr id="3" name="Content Placeholder 2"/>
          <p:cNvSpPr>
            <a:spLocks noGrp="1"/>
          </p:cNvSpPr>
          <p:nvPr>
            <p:ph idx="1"/>
          </p:nvPr>
        </p:nvSpPr>
        <p:spPr/>
        <p:txBody>
          <a:bodyPr/>
          <a:lstStyle/>
          <a:p>
            <a:r>
              <a:rPr lang="en-US" dirty="0" smtClean="0"/>
              <a:t>CD-R – Compact Disk Read Only Memory</a:t>
            </a:r>
          </a:p>
          <a:p>
            <a:r>
              <a:rPr lang="en-US" dirty="0" smtClean="0"/>
              <a:t>CD-RW- Compact Disk Re-writable.</a:t>
            </a:r>
          </a:p>
          <a:p>
            <a:r>
              <a:rPr lang="en-US" dirty="0" smtClean="0"/>
              <a:t>DVD-R- Digital Video Disk- Read  Only Memory</a:t>
            </a:r>
          </a:p>
          <a:p>
            <a:r>
              <a:rPr lang="en-US" dirty="0" smtClean="0"/>
              <a:t>DVD-RW- Digital Video Disk-Re-Writable.</a:t>
            </a:r>
          </a:p>
          <a:p>
            <a:r>
              <a:rPr lang="en-US" dirty="0" smtClean="0"/>
              <a:t>Photo CD- this contains digital photographic  images saved in the photo CD format.</a:t>
            </a:r>
          </a:p>
          <a:p>
            <a:r>
              <a:rPr lang="en-US" dirty="0" smtClean="0"/>
              <a:t>Blue-ray disk- This stores information  of high definition. (HD)</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state storage</a:t>
            </a:r>
            <a:endParaRPr lang="en-US" dirty="0"/>
          </a:p>
        </p:txBody>
      </p:sp>
      <p:sp>
        <p:nvSpPr>
          <p:cNvPr id="3" name="Content Placeholder 2"/>
          <p:cNvSpPr>
            <a:spLocks noGrp="1"/>
          </p:cNvSpPr>
          <p:nvPr>
            <p:ph idx="1"/>
          </p:nvPr>
        </p:nvSpPr>
        <p:spPr/>
        <p:txBody>
          <a:bodyPr>
            <a:normAutofit/>
          </a:bodyPr>
          <a:lstStyle/>
          <a:p>
            <a:r>
              <a:rPr lang="en-US" sz="2800" dirty="0" smtClean="0"/>
              <a:t>These are devices that are made of a silicon microchip. These devices store data electrically.</a:t>
            </a:r>
          </a:p>
          <a:p>
            <a:r>
              <a:rPr lang="en-US" sz="2800" b="1" dirty="0" smtClean="0"/>
              <a:t>Forms of Solid state.</a:t>
            </a:r>
          </a:p>
          <a:p>
            <a:r>
              <a:rPr lang="en-US" sz="2800" dirty="0" smtClean="0"/>
              <a:t>Solid state drives (SSD) like Flash memory disk</a:t>
            </a:r>
          </a:p>
          <a:p>
            <a:r>
              <a:rPr lang="en-US" sz="2800" dirty="0" smtClean="0"/>
              <a:t>Solid state cards (SSC) memory cards, smart cards.</a:t>
            </a:r>
          </a:p>
          <a:p>
            <a:r>
              <a:rPr lang="en-US" sz="2800" dirty="0" smtClean="0"/>
              <a:t>Solid state modules (SSM) resides in dual in line memory in mobile phones, which include microfilms, microfiches used in microscopic images.</a:t>
            </a:r>
          </a:p>
          <a:p>
            <a:endParaRPr lang="en-US" sz="2800"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of storage devices</a:t>
            </a:r>
            <a:endParaRPr lang="en-US" dirty="0"/>
          </a:p>
        </p:txBody>
      </p:sp>
      <p:sp>
        <p:nvSpPr>
          <p:cNvPr id="3" name="Content Placeholder 2"/>
          <p:cNvSpPr>
            <a:spLocks noGrp="1"/>
          </p:cNvSpPr>
          <p:nvPr>
            <p:ph idx="1"/>
          </p:nvPr>
        </p:nvSpPr>
        <p:spPr/>
        <p:txBody>
          <a:bodyPr/>
          <a:lstStyle/>
          <a:p>
            <a:r>
              <a:rPr lang="en-US" dirty="0" smtClean="0"/>
              <a:t>Storage capacity- the amount of data that a storage device  /medium can hold.</a:t>
            </a:r>
          </a:p>
          <a:p>
            <a:r>
              <a:rPr lang="en-US" dirty="0" smtClean="0"/>
              <a:t>Transfer rate- Time required to transfer data or read from the disk into main memory.</a:t>
            </a:r>
          </a:p>
          <a:p>
            <a:r>
              <a:rPr lang="en-US" dirty="0" smtClean="0"/>
              <a:t>Access time- Amount of data a devices takes to locate an item on a medium and make </a:t>
            </a:r>
            <a:r>
              <a:rPr lang="en-US" smtClean="0"/>
              <a:t>it available </a:t>
            </a:r>
            <a:r>
              <a:rPr lang="en-US" dirty="0" smtClean="0"/>
              <a:t>to the computer.</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components</a:t>
            </a:r>
            <a:endParaRPr lang="en-US" dirty="0"/>
          </a:p>
        </p:txBody>
      </p:sp>
      <p:sp>
        <p:nvSpPr>
          <p:cNvPr id="3" name="Content Placeholder 2"/>
          <p:cNvSpPr>
            <a:spLocks noGrp="1"/>
          </p:cNvSpPr>
          <p:nvPr>
            <p:ph idx="1"/>
          </p:nvPr>
        </p:nvSpPr>
        <p:spPr/>
        <p:txBody>
          <a:bodyPr/>
          <a:lstStyle/>
          <a:p>
            <a:r>
              <a:rPr lang="en-US" dirty="0" smtClean="0"/>
              <a:t>These are computer devices that work together in gathering , decoding and outputting of information to the computer user.</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CPU componets.jpg"/>
          <p:cNvPicPr>
            <a:picLocks noChangeAspect="1"/>
          </p:cNvPicPr>
          <p:nvPr/>
        </p:nvPicPr>
        <p:blipFill>
          <a:blip r:embed="rId2"/>
          <a:stretch>
            <a:fillRect/>
          </a:stretch>
        </p:blipFill>
        <p:spPr>
          <a:xfrm>
            <a:off x="0" y="3581400"/>
            <a:ext cx="2971800" cy="2667000"/>
          </a:xfrm>
          <a:prstGeom prst="rect">
            <a:avLst/>
          </a:prstGeom>
        </p:spPr>
      </p:pic>
      <p:pic>
        <p:nvPicPr>
          <p:cNvPr id="6" name="Picture 5" descr="Mother board 1.jpg"/>
          <p:cNvPicPr>
            <a:picLocks noChangeAspect="1"/>
          </p:cNvPicPr>
          <p:nvPr/>
        </p:nvPicPr>
        <p:blipFill>
          <a:blip r:embed="rId3" cstate="print"/>
          <a:stretch>
            <a:fillRect/>
          </a:stretch>
        </p:blipFill>
        <p:spPr>
          <a:xfrm>
            <a:off x="3505200" y="3399108"/>
            <a:ext cx="4572000" cy="262069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Processing unit.</a:t>
            </a:r>
            <a:endParaRPr lang="en-US" dirty="0"/>
          </a:p>
        </p:txBody>
      </p:sp>
      <p:sp>
        <p:nvSpPr>
          <p:cNvPr id="3" name="Content Placeholder 2"/>
          <p:cNvSpPr>
            <a:spLocks noGrp="1"/>
          </p:cNvSpPr>
          <p:nvPr>
            <p:ph idx="1"/>
          </p:nvPr>
        </p:nvSpPr>
        <p:spPr/>
        <p:txBody>
          <a:bodyPr/>
          <a:lstStyle/>
          <a:p>
            <a:r>
              <a:rPr lang="en-US" dirty="0" smtClean="0"/>
              <a:t>This is responsible for document processing in the computer system . It is considered as the brain of the computer.</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pic>
        <p:nvPicPr>
          <p:cNvPr id="5" name="Picture 4" descr="Computer processor 1.jpg"/>
          <p:cNvPicPr>
            <a:picLocks noChangeAspect="1"/>
          </p:cNvPicPr>
          <p:nvPr/>
        </p:nvPicPr>
        <p:blipFill>
          <a:blip r:embed="rId2"/>
          <a:stretch>
            <a:fillRect/>
          </a:stretch>
        </p:blipFill>
        <p:spPr>
          <a:xfrm>
            <a:off x="685800" y="3352800"/>
            <a:ext cx="3657600" cy="2562224"/>
          </a:xfrm>
          <a:prstGeom prst="rect">
            <a:avLst/>
          </a:prstGeom>
        </p:spPr>
      </p:pic>
      <p:pic>
        <p:nvPicPr>
          <p:cNvPr id="6" name="Picture 5" descr="CPU componets.jpg"/>
          <p:cNvPicPr>
            <a:picLocks noChangeAspect="1"/>
          </p:cNvPicPr>
          <p:nvPr/>
        </p:nvPicPr>
        <p:blipFill>
          <a:blip r:embed="rId3"/>
          <a:stretch>
            <a:fillRect/>
          </a:stretch>
        </p:blipFill>
        <p:spPr>
          <a:xfrm>
            <a:off x="4724400" y="3352800"/>
            <a:ext cx="3810000" cy="24384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CPU</a:t>
            </a:r>
            <a:endParaRPr lang="en-US" dirty="0"/>
          </a:p>
        </p:txBody>
      </p:sp>
      <p:sp>
        <p:nvSpPr>
          <p:cNvPr id="3" name="Content Placeholder 2"/>
          <p:cNvSpPr>
            <a:spLocks noGrp="1"/>
          </p:cNvSpPr>
          <p:nvPr>
            <p:ph idx="1"/>
          </p:nvPr>
        </p:nvSpPr>
        <p:spPr/>
        <p:txBody>
          <a:bodyPr/>
          <a:lstStyle/>
          <a:p>
            <a:r>
              <a:rPr lang="en-US" dirty="0" smtClean="0"/>
              <a:t>Control Unit- It controls and coordinates all the operations within the CPU. It retrieves the instructions from memory, translates and interprets the instructions into computer functions and sends instructions to other computer hardware for execution.</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CPU Cont</a:t>
            </a:r>
            <a:endParaRPr lang="en-US" dirty="0"/>
          </a:p>
        </p:txBody>
      </p:sp>
      <p:sp>
        <p:nvSpPr>
          <p:cNvPr id="3" name="Content Placeholder 2"/>
          <p:cNvSpPr>
            <a:spLocks noGrp="1"/>
          </p:cNvSpPr>
          <p:nvPr>
            <p:ph idx="1"/>
          </p:nvPr>
        </p:nvSpPr>
        <p:spPr/>
        <p:txBody>
          <a:bodyPr/>
          <a:lstStyle/>
          <a:p>
            <a:r>
              <a:rPr lang="en-US" dirty="0" smtClean="0"/>
              <a:t>Arithmetic and Logical Unit (ALU)- This performs the arithmetic, comparison and logical operations. </a:t>
            </a:r>
          </a:p>
          <a:p>
            <a:r>
              <a:rPr lang="en-US" dirty="0" smtClean="0"/>
              <a:t>Registers (Memory)- This is a circuitry which acts as the main store, internal store. It is used to store data within the CPU while the computer is processing functions.</a:t>
            </a:r>
          </a:p>
          <a:p>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Types of Registers</a:t>
            </a:r>
            <a:endParaRPr lang="en-US" dirty="0"/>
          </a:p>
        </p:txBody>
      </p:sp>
      <p:sp>
        <p:nvSpPr>
          <p:cNvPr id="3" name="Content Placeholder 2"/>
          <p:cNvSpPr>
            <a:spLocks noGrp="1"/>
          </p:cNvSpPr>
          <p:nvPr>
            <p:ph idx="1"/>
          </p:nvPr>
        </p:nvSpPr>
        <p:spPr/>
        <p:txBody>
          <a:bodyPr/>
          <a:lstStyle/>
          <a:p>
            <a:r>
              <a:rPr lang="en-US" dirty="0" smtClean="0"/>
              <a:t>Accumulator- Holds the initial data to be operated upon and the results of arithmetic and logical operations.</a:t>
            </a:r>
          </a:p>
          <a:p>
            <a:r>
              <a:rPr lang="en-US" dirty="0" smtClean="0"/>
              <a:t>Instruction register- This temporarily stores the instruction supplied.</a:t>
            </a:r>
          </a:p>
          <a:p>
            <a:r>
              <a:rPr lang="en-US" dirty="0" smtClean="0"/>
              <a:t>Instruction decoder- Interprets or decodes the current instructions held by the instruction register.</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registers Cont</a:t>
            </a:r>
            <a:endParaRPr lang="en-US" dirty="0"/>
          </a:p>
        </p:txBody>
      </p:sp>
      <p:sp>
        <p:nvSpPr>
          <p:cNvPr id="3" name="Content Placeholder 2"/>
          <p:cNvSpPr>
            <a:spLocks noGrp="1"/>
          </p:cNvSpPr>
          <p:nvPr>
            <p:ph idx="1"/>
          </p:nvPr>
        </p:nvSpPr>
        <p:spPr/>
        <p:txBody>
          <a:bodyPr>
            <a:normAutofit/>
          </a:bodyPr>
          <a:lstStyle/>
          <a:p>
            <a:r>
              <a:rPr lang="en-US" sz="2800" b="1" dirty="0" smtClean="0"/>
              <a:t>Program counter- Holds the address of the next instruction to be fetched from memory.</a:t>
            </a:r>
          </a:p>
          <a:p>
            <a:r>
              <a:rPr lang="en-US" sz="2800" b="1" dirty="0" smtClean="0"/>
              <a:t>Status flag- Holds a collection of conditions flags which describe the status of the most recent operations carried by the ALU.</a:t>
            </a:r>
          </a:p>
          <a:p>
            <a:r>
              <a:rPr lang="en-US" sz="2800" b="1" dirty="0" smtClean="0"/>
              <a:t>Memory Address Register- Holds the address of the location when an instruction is read or written in the memory.</a:t>
            </a:r>
            <a:endParaRPr lang="en-US" sz="2800" b="1"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of the keyboard.</a:t>
            </a:r>
            <a:endParaRPr lang="en-US" dirty="0"/>
          </a:p>
        </p:txBody>
      </p:sp>
      <p:sp>
        <p:nvSpPr>
          <p:cNvPr id="3" name="Content Placeholder 2"/>
          <p:cNvSpPr>
            <a:spLocks noGrp="1"/>
          </p:cNvSpPr>
          <p:nvPr>
            <p:ph idx="1"/>
          </p:nvPr>
        </p:nvSpPr>
        <p:spPr/>
        <p:txBody>
          <a:bodyPr>
            <a:normAutofit lnSpcReduction="10000"/>
          </a:bodyPr>
          <a:lstStyle/>
          <a:p>
            <a:r>
              <a:rPr lang="en-US" b="1" dirty="0" smtClean="0"/>
              <a:t>Qwerty pad </a:t>
            </a:r>
            <a:r>
              <a:rPr lang="en-US" dirty="0" smtClean="0"/>
              <a:t>This is the main section on the keyboard where letters are.</a:t>
            </a:r>
          </a:p>
          <a:p>
            <a:r>
              <a:rPr lang="en-US" b="1" dirty="0" smtClean="0"/>
              <a:t>Number pad </a:t>
            </a:r>
            <a:r>
              <a:rPr lang="en-US" dirty="0" smtClean="0"/>
              <a:t>The far right side of the keyboard features a number pad that resembles a calculator.</a:t>
            </a:r>
          </a:p>
          <a:p>
            <a:r>
              <a:rPr lang="en-US" b="1" dirty="0" smtClean="0"/>
              <a:t>Arrow keys </a:t>
            </a:r>
            <a:r>
              <a:rPr lang="en-US" dirty="0" smtClean="0"/>
              <a:t> The right button of a keyboard features four directional arrow keys. These keys provide navigation through word processor documents.</a:t>
            </a:r>
            <a:r>
              <a:rPr lang="en-US" b="1" dirty="0" smtClean="0"/>
              <a:t> </a:t>
            </a:r>
            <a:r>
              <a:rPr lang="en-US" dirty="0" smtClean="0"/>
              <a:t> </a:t>
            </a:r>
            <a:endParaRPr lang="en-US" b="1"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Processors</a:t>
            </a:r>
            <a:endParaRPr lang="en-US" dirty="0"/>
          </a:p>
        </p:txBody>
      </p:sp>
      <p:sp>
        <p:nvSpPr>
          <p:cNvPr id="3" name="Content Placeholder 2"/>
          <p:cNvSpPr>
            <a:spLocks noGrp="1"/>
          </p:cNvSpPr>
          <p:nvPr>
            <p:ph idx="1"/>
          </p:nvPr>
        </p:nvSpPr>
        <p:spPr/>
        <p:txBody>
          <a:bodyPr/>
          <a:lstStyle/>
          <a:p>
            <a:r>
              <a:rPr lang="en-US" dirty="0" smtClean="0"/>
              <a:t>Intel- Pentium I, II,III,IV, Dual Core</a:t>
            </a:r>
          </a:p>
          <a:p>
            <a:r>
              <a:rPr lang="en-US" dirty="0" smtClean="0"/>
              <a:t>AMD- </a:t>
            </a:r>
            <a:r>
              <a:rPr lang="en-US" dirty="0" err="1" smtClean="0"/>
              <a:t>Sempron</a:t>
            </a:r>
            <a:r>
              <a:rPr lang="en-US" dirty="0" smtClean="0"/>
              <a:t>, </a:t>
            </a:r>
            <a:r>
              <a:rPr lang="en-US" dirty="0" err="1" smtClean="0"/>
              <a:t>Athlon</a:t>
            </a:r>
            <a:r>
              <a:rPr lang="en-US" dirty="0" smtClean="0"/>
              <a:t>, </a:t>
            </a:r>
            <a:r>
              <a:rPr lang="en-US" dirty="0" err="1" smtClean="0"/>
              <a:t>Duron</a:t>
            </a:r>
            <a:r>
              <a:rPr lang="en-US" dirty="0" smtClean="0"/>
              <a:t>, </a:t>
            </a:r>
            <a:r>
              <a:rPr lang="en-US" dirty="0" err="1" smtClean="0"/>
              <a:t>Turion</a:t>
            </a:r>
            <a:r>
              <a:rPr lang="en-US" dirty="0" smtClean="0"/>
              <a:t>, </a:t>
            </a:r>
            <a:r>
              <a:rPr lang="en-US" dirty="0" err="1" smtClean="0"/>
              <a:t>Opteron</a:t>
            </a:r>
            <a:r>
              <a:rPr lang="en-US" dirty="0" smtClean="0"/>
              <a:t>.</a:t>
            </a:r>
          </a:p>
          <a:p>
            <a:r>
              <a:rPr lang="en-US" dirty="0" smtClean="0"/>
              <a:t>Celeron M, Pentium M, Core Mobile.</a:t>
            </a:r>
          </a:p>
          <a:p>
            <a:r>
              <a:rPr lang="en-US" dirty="0" smtClean="0"/>
              <a:t>Latest Processors- Inter Pentium Dual Core Processor, Inter Dual Core i3 Processor, i5 processor, i7 processor.</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of the keyboard</a:t>
            </a:r>
            <a:endParaRPr lang="en-US" dirty="0"/>
          </a:p>
        </p:txBody>
      </p:sp>
      <p:sp>
        <p:nvSpPr>
          <p:cNvPr id="3" name="Content Placeholder 2"/>
          <p:cNvSpPr>
            <a:spLocks noGrp="1"/>
          </p:cNvSpPr>
          <p:nvPr>
            <p:ph idx="1"/>
          </p:nvPr>
        </p:nvSpPr>
        <p:spPr/>
        <p:txBody>
          <a:bodyPr/>
          <a:lstStyle/>
          <a:p>
            <a:r>
              <a:rPr lang="en-US" b="1" dirty="0" smtClean="0"/>
              <a:t>F Bar </a:t>
            </a:r>
            <a:r>
              <a:rPr lang="en-US" dirty="0" smtClean="0"/>
              <a:t>The top of a keyboard features the F keys a selection of keys that extend to F12.</a:t>
            </a:r>
          </a:p>
          <a:p>
            <a:r>
              <a:rPr lang="en-US" b="1" dirty="0" smtClean="0"/>
              <a:t>Extra keys  </a:t>
            </a:r>
            <a:r>
              <a:rPr lang="en-US" dirty="0" smtClean="0"/>
              <a:t>These are shortcuts of commands on the keyboard like sleep mode, calculator, my computer common on most keyboards.</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Merits of using the keyboard.</a:t>
            </a:r>
            <a:endParaRPr lang="en-US" dirty="0"/>
          </a:p>
        </p:txBody>
      </p:sp>
      <p:sp>
        <p:nvSpPr>
          <p:cNvPr id="3" name="Content Placeholder 2"/>
          <p:cNvSpPr>
            <a:spLocks noGrp="1"/>
          </p:cNvSpPr>
          <p:nvPr>
            <p:ph idx="1"/>
          </p:nvPr>
        </p:nvSpPr>
        <p:spPr/>
        <p:txBody>
          <a:bodyPr/>
          <a:lstStyle/>
          <a:p>
            <a:r>
              <a:rPr lang="en-US" dirty="0" smtClean="0"/>
              <a:t>No need to buy additional equipment since </a:t>
            </a:r>
            <a:r>
              <a:rPr lang="en-US" dirty="0" err="1" smtClean="0"/>
              <a:t>pcs</a:t>
            </a:r>
            <a:r>
              <a:rPr lang="en-US" dirty="0" smtClean="0"/>
              <a:t> are normally supplied  with keyboard</a:t>
            </a:r>
          </a:p>
          <a:p>
            <a:r>
              <a:rPr lang="en-US" dirty="0" smtClean="0"/>
              <a:t>Entering data and instructions with keyboard is generally faster.</a:t>
            </a:r>
          </a:p>
          <a:p>
            <a:r>
              <a:rPr lang="en-US" dirty="0" smtClean="0"/>
              <a:t>Keyboards are </a:t>
            </a:r>
            <a:r>
              <a:rPr lang="en-US" smtClean="0"/>
              <a:t>more reliable </a:t>
            </a:r>
            <a:r>
              <a:rPr lang="en-US" dirty="0" smtClean="0"/>
              <a:t>and produce </a:t>
            </a:r>
            <a:r>
              <a:rPr lang="en-US" smtClean="0"/>
              <a:t>fewer errors.</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Demerits of keyboard.</a:t>
            </a:r>
            <a:endParaRPr lang="en-US" dirty="0"/>
          </a:p>
        </p:txBody>
      </p:sp>
      <p:sp>
        <p:nvSpPr>
          <p:cNvPr id="3" name="Content Placeholder 2"/>
          <p:cNvSpPr>
            <a:spLocks noGrp="1"/>
          </p:cNvSpPr>
          <p:nvPr>
            <p:ph idx="1"/>
          </p:nvPr>
        </p:nvSpPr>
        <p:spPr/>
        <p:txBody>
          <a:bodyPr/>
          <a:lstStyle/>
          <a:p>
            <a:r>
              <a:rPr lang="en-US" dirty="0" smtClean="0"/>
              <a:t>It takes a lot of time to practice in order to quickly and accurately type.</a:t>
            </a:r>
          </a:p>
          <a:p>
            <a:r>
              <a:rPr lang="en-US" dirty="0" smtClean="0"/>
              <a:t>Typing speed is still slow when compared to computer speeds. </a:t>
            </a:r>
            <a:endParaRPr lang="en-US" dirty="0"/>
          </a:p>
        </p:txBody>
      </p:sp>
      <p:sp>
        <p:nvSpPr>
          <p:cNvPr id="4" name="Footer Placeholder 3"/>
          <p:cNvSpPr>
            <a:spLocks noGrp="1"/>
          </p:cNvSpPr>
          <p:nvPr>
            <p:ph type="ftr" sz="quarter" idx="11"/>
          </p:nvPr>
        </p:nvSpPr>
        <p:spPr/>
        <p:txBody>
          <a:bodyPr/>
          <a:lstStyle/>
          <a:p>
            <a:r>
              <a:rPr lang="en-US" smtClean="0"/>
              <a:t>ICT CLASS NOTES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2526</Words>
  <Application>Microsoft Office PowerPoint</Application>
  <PresentationFormat>On-screen Show (4:3)</PresentationFormat>
  <Paragraphs>277</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COMPUTER HARDWARE</vt:lpstr>
      <vt:lpstr>Definition of Computer hardware</vt:lpstr>
      <vt:lpstr>Hardware devices</vt:lpstr>
      <vt:lpstr>Input devices.</vt:lpstr>
      <vt:lpstr>Types of Input devices.</vt:lpstr>
      <vt:lpstr>Section of the keyboard.</vt:lpstr>
      <vt:lpstr>Sections of the keyboard</vt:lpstr>
      <vt:lpstr>Merits of using the keyboard.</vt:lpstr>
      <vt:lpstr>Demerits of keyboard.</vt:lpstr>
      <vt:lpstr>Types of Keyboards</vt:lpstr>
      <vt:lpstr>INPUT DEVICES</vt:lpstr>
      <vt:lpstr>Types of Mouse.</vt:lpstr>
      <vt:lpstr>Pictorial of mice.</vt:lpstr>
      <vt:lpstr>Input devices cont</vt:lpstr>
      <vt:lpstr> Pictorial of input</vt:lpstr>
      <vt:lpstr>Input cont</vt:lpstr>
      <vt:lpstr>Types of Scanners</vt:lpstr>
      <vt:lpstr>Others types of scanners</vt:lpstr>
      <vt:lpstr>Scanner Pictorial</vt:lpstr>
      <vt:lpstr>Scanners continued</vt:lpstr>
      <vt:lpstr>Other Input.</vt:lpstr>
      <vt:lpstr>Pictorials of other input devices</vt:lpstr>
      <vt:lpstr>OUTPUT DEVICES</vt:lpstr>
      <vt:lpstr>Classification of output.</vt:lpstr>
      <vt:lpstr>Output devices continued</vt:lpstr>
      <vt:lpstr>Types of Monitors</vt:lpstr>
      <vt:lpstr>Output continued</vt:lpstr>
      <vt:lpstr>Pictorial of Projector, Speaker, Printer</vt:lpstr>
      <vt:lpstr>Classification of Printers.</vt:lpstr>
      <vt:lpstr>Examples of impact printers</vt:lpstr>
      <vt:lpstr>Merits of Impact Printers</vt:lpstr>
      <vt:lpstr>Demerits of impact printers.</vt:lpstr>
      <vt:lpstr>Examples of Non-Impact Printers</vt:lpstr>
      <vt:lpstr>Merits of Laser Printer.</vt:lpstr>
      <vt:lpstr>Demerits of Laser printer.</vt:lpstr>
      <vt:lpstr>Non-Impact printers cont</vt:lpstr>
      <vt:lpstr>Merits of inkjet printers</vt:lpstr>
      <vt:lpstr>Demerits of inkjet printers. </vt:lpstr>
      <vt:lpstr>Non-impact printers cont</vt:lpstr>
      <vt:lpstr>Pictorial of Printers</vt:lpstr>
      <vt:lpstr>Storage devices.</vt:lpstr>
      <vt:lpstr>Primary storage devices.</vt:lpstr>
      <vt:lpstr>Types of Ram chips</vt:lpstr>
      <vt:lpstr>Types of Rom</vt:lpstr>
      <vt:lpstr>Comparison between Ram &amp;Rom</vt:lpstr>
      <vt:lpstr>Secondary/ Auxiliary storage devices</vt:lpstr>
      <vt:lpstr>Magnetic storage devices</vt:lpstr>
      <vt:lpstr>Types of Magnetic storage</vt:lpstr>
      <vt:lpstr>Pictorial of magnetic storage</vt:lpstr>
      <vt:lpstr>Optical storage devices.</vt:lpstr>
      <vt:lpstr>Types of Optical storage devices</vt:lpstr>
      <vt:lpstr>Solid state storage</vt:lpstr>
      <vt:lpstr>Characteristic of storage devices</vt:lpstr>
      <vt:lpstr>Processor components</vt:lpstr>
      <vt:lpstr>Central Processing unit.</vt:lpstr>
      <vt:lpstr>Parts of the CPU</vt:lpstr>
      <vt:lpstr>Parts of the CPU Cont</vt:lpstr>
      <vt:lpstr>Common Types of Registers</vt:lpstr>
      <vt:lpstr>Types of registers Cont</vt:lpstr>
      <vt:lpstr>Types of Processors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HARDWARE</dc:title>
  <dc:creator>Ssekimpi R</dc:creator>
  <cp:lastModifiedBy>Ssekimpi R</cp:lastModifiedBy>
  <cp:revision>118</cp:revision>
  <dcterms:created xsi:type="dcterms:W3CDTF">2015-06-22T20:09:25Z</dcterms:created>
  <dcterms:modified xsi:type="dcterms:W3CDTF">2015-12-07T16:28:24Z</dcterms:modified>
</cp:coreProperties>
</file>