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4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DC343-C0A4-4B5B-8EDE-A02D261ECD80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31CBC-39F4-495B-A5FA-C624B6E775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5848E-AFE5-4B8E-97EA-5224525EF569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2960E-0EBA-47C7-A329-21DED64C8D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DATA COMMUNICATION AND NETWORKING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Comparison </a:t>
            </a:r>
            <a:r>
              <a:rPr lang="en-US" dirty="0" err="1" smtClean="0"/>
              <a:t>btn</a:t>
            </a:r>
            <a:r>
              <a:rPr lang="en-US" dirty="0" smtClean="0"/>
              <a:t> Electronic and Manual data Communication tools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Manual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Does not require subscription.</a:t>
            </a:r>
          </a:p>
          <a:p>
            <a:r>
              <a:rPr lang="en-US" dirty="0" smtClean="0"/>
              <a:t>Cheap to maintain.</a:t>
            </a:r>
          </a:p>
          <a:p>
            <a:r>
              <a:rPr lang="en-US" dirty="0" smtClean="0"/>
              <a:t>Single communication tool such as drum.</a:t>
            </a:r>
          </a:p>
          <a:p>
            <a:r>
              <a:rPr lang="en-US" dirty="0" smtClean="0"/>
              <a:t>Drums are world’s oldest .</a:t>
            </a:r>
          </a:p>
          <a:p>
            <a:r>
              <a:rPr lang="en-US" dirty="0" smtClean="0"/>
              <a:t>Bells were associated.</a:t>
            </a:r>
          </a:p>
          <a:p>
            <a:r>
              <a:rPr lang="en-US" dirty="0" smtClean="0"/>
              <a:t>Messages carried by couriers include postal services, office massagers.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Electronic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Requires Subscription</a:t>
            </a:r>
          </a:p>
          <a:p>
            <a:r>
              <a:rPr lang="en-US" dirty="0" smtClean="0"/>
              <a:t>Costly to maintain as servicing.</a:t>
            </a:r>
          </a:p>
          <a:p>
            <a:r>
              <a:rPr lang="en-US" dirty="0" smtClean="0"/>
              <a:t>Lightening fast mode.</a:t>
            </a:r>
          </a:p>
          <a:p>
            <a:r>
              <a:rPr lang="en-US" dirty="0" smtClean="0"/>
              <a:t>With aid  Video, sound, mobile phones have increased communication.</a:t>
            </a:r>
          </a:p>
          <a:p>
            <a:r>
              <a:rPr lang="en-US" dirty="0" smtClean="0"/>
              <a:t>Mobile phones as communicative tools.</a:t>
            </a:r>
          </a:p>
          <a:p>
            <a:r>
              <a:rPr lang="en-US" dirty="0" smtClean="0"/>
              <a:t>Portal communication</a:t>
            </a:r>
          </a:p>
          <a:p>
            <a:r>
              <a:rPr lang="en-US" dirty="0" smtClean="0"/>
              <a:t>Email communication.</a:t>
            </a:r>
          </a:p>
          <a:p>
            <a:r>
              <a:rPr lang="en-US" dirty="0" smtClean="0"/>
              <a:t>Email messages.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Transmission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channel or path over which the data signals are sent from the source to the destination.</a:t>
            </a:r>
          </a:p>
          <a:p>
            <a:endParaRPr lang="en-US" dirty="0"/>
          </a:p>
        </p:txBody>
      </p:sp>
      <p:pic>
        <p:nvPicPr>
          <p:cNvPr id="4" name="Picture 3" descr="Network cable to network adap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581400"/>
            <a:ext cx="4724400" cy="2514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transmission media.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(Guided) transmission media.</a:t>
            </a:r>
          </a:p>
          <a:p>
            <a:r>
              <a:rPr lang="en-US" dirty="0" smtClean="0"/>
              <a:t>Wireless (unguided) transmission media.</a:t>
            </a:r>
          </a:p>
          <a:p>
            <a:endParaRPr lang="en-US" dirty="0"/>
          </a:p>
        </p:txBody>
      </p:sp>
      <p:pic>
        <p:nvPicPr>
          <p:cNvPr id="4" name="Picture 3" descr="LAN network cab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2819400"/>
            <a:ext cx="6350000" cy="3784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Transmission media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Guided Transmission media.</a:t>
            </a:r>
          </a:p>
          <a:p>
            <a:r>
              <a:rPr lang="en-US" dirty="0" smtClean="0"/>
              <a:t>This provides a physical path usually along which the signals are propagated.</a:t>
            </a:r>
          </a:p>
          <a:p>
            <a:r>
              <a:rPr lang="en-US" dirty="0" smtClean="0"/>
              <a:t>Theses include twisted pair cables, coaxial cable and optical fiber cables.</a:t>
            </a:r>
          </a:p>
          <a:p>
            <a:endParaRPr lang="en-US" dirty="0"/>
          </a:p>
        </p:txBody>
      </p:sp>
      <p:pic>
        <p:nvPicPr>
          <p:cNvPr id="4" name="Picture 3" descr="fiber-optic-cable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4495800"/>
            <a:ext cx="4876800" cy="20383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Transmission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Twisted pair cables.</a:t>
            </a:r>
          </a:p>
          <a:p>
            <a:r>
              <a:rPr lang="en-US" dirty="0" smtClean="0"/>
              <a:t>This pair consists of a pair of insulated copper wires arranged in a regular spiral pattern.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twisted_pai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581400"/>
            <a:ext cx="3581400" cy="270986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Categories of Twisted pair cables.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Unshielded twisted pair (UTP).</a:t>
            </a:r>
          </a:p>
          <a:p>
            <a:r>
              <a:rPr lang="en-US" dirty="0" smtClean="0"/>
              <a:t>Shielded twisted pair (STP).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Unshielded twisted pair (UTP)  do not have a shield against Electromagnetic interference or electronic interference from the environment.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Coaxial cables.</a:t>
            </a:r>
          </a:p>
          <a:p>
            <a:r>
              <a:rPr lang="en-US" dirty="0" smtClean="0"/>
              <a:t>High capacity cable having a single copper conductor at its centre. It has a plastic layer that provides insulation between the mental shielding and the conductor.</a:t>
            </a:r>
            <a:endParaRPr lang="en-US" dirty="0"/>
          </a:p>
        </p:txBody>
      </p:sp>
      <p:pic>
        <p:nvPicPr>
          <p:cNvPr id="5" name="Picture 4" descr="Coaxial cab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4267200"/>
            <a:ext cx="2476500" cy="2133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Optical Fiber cables.</a:t>
            </a:r>
          </a:p>
          <a:p>
            <a:r>
              <a:rPr lang="en-US" dirty="0" smtClean="0"/>
              <a:t>Type of cable having a glass core at its centre and is surrounded by several layers of protective material.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fibre_optic_cable with l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810000"/>
            <a:ext cx="3962400" cy="2590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Optical cables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Long-haul trunks. 1500 km</a:t>
            </a:r>
          </a:p>
          <a:p>
            <a:r>
              <a:rPr lang="en-US" dirty="0" smtClean="0"/>
              <a:t>Metropolitan trunks 12km</a:t>
            </a:r>
          </a:p>
          <a:p>
            <a:r>
              <a:rPr lang="en-US" dirty="0" smtClean="0"/>
              <a:t>Rural exchange trunks. 40 to 160km</a:t>
            </a:r>
          </a:p>
          <a:p>
            <a:r>
              <a:rPr lang="en-US" dirty="0" smtClean="0"/>
              <a:t>Subscriber loops.  (link telephone network)</a:t>
            </a:r>
          </a:p>
          <a:p>
            <a:r>
              <a:rPr lang="en-US" dirty="0" smtClean="0"/>
              <a:t>Local Area Network.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Meaning of Data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refers to the electronic transmission of information that has been encoded digitally (as for storage and processing by computers) from source to destination.</a:t>
            </a:r>
          </a:p>
          <a:p>
            <a:r>
              <a:rPr lang="en-US" dirty="0" smtClean="0"/>
              <a:t>It is the high speed data exchange between computers and other electronic devices via cable or wireless.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Merits of Optical fiber cables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Greater capacity.</a:t>
            </a:r>
          </a:p>
          <a:p>
            <a:r>
              <a:rPr lang="en-US" dirty="0" smtClean="0"/>
              <a:t>Small size and lighter weight.</a:t>
            </a:r>
          </a:p>
          <a:p>
            <a:r>
              <a:rPr lang="en-US" dirty="0" smtClean="0"/>
              <a:t>Lower attenuation.</a:t>
            </a:r>
          </a:p>
          <a:p>
            <a:r>
              <a:rPr lang="en-US" dirty="0" smtClean="0"/>
              <a:t>Electromagnetic isolation.</a:t>
            </a:r>
          </a:p>
          <a:p>
            <a:r>
              <a:rPr lang="en-US" dirty="0" smtClean="0"/>
              <a:t>Greater repeater spacing.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Demerits of Optical fiber cables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Installation of cables is difficult because of its delicate nature.</a:t>
            </a:r>
          </a:p>
          <a:p>
            <a:r>
              <a:rPr lang="en-US" dirty="0" smtClean="0"/>
              <a:t>Very expensive to manage the connectivity devices.</a:t>
            </a:r>
          </a:p>
          <a:p>
            <a:r>
              <a:rPr lang="en-US" dirty="0" smtClean="0"/>
              <a:t>Very complex to configure.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(unguided)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type of transmission media that is used to transmit data signals from one point to another without physical connections.</a:t>
            </a:r>
          </a:p>
          <a:p>
            <a:r>
              <a:rPr lang="en-US" dirty="0" smtClean="0"/>
              <a:t>This is done by use of antennas and receiver aerials.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Wi-Fi netwo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495800"/>
            <a:ext cx="2590800" cy="1981200"/>
          </a:xfrm>
          <a:prstGeom prst="rect">
            <a:avLst/>
          </a:prstGeom>
        </p:spPr>
      </p:pic>
      <p:pic>
        <p:nvPicPr>
          <p:cNvPr id="5" name="Picture 4" descr="Wireless interface network card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4038600"/>
            <a:ext cx="2667000" cy="1981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Categories of wireless 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Satellite (broadcasting transmission)</a:t>
            </a:r>
          </a:p>
          <a:p>
            <a:r>
              <a:rPr lang="en-US" sz="2800" dirty="0" smtClean="0"/>
              <a:t>This is a microwave relay station used to link two or more ground based microwave transmitter/ receivers, known as earth Stations or ground stations.</a:t>
            </a:r>
            <a:endParaRPr lang="en-US" sz="2800" dirty="0"/>
          </a:p>
        </p:txBody>
      </p:sp>
      <p:pic>
        <p:nvPicPr>
          <p:cNvPr id="4" name="Picture 3" descr="microwave telecommunication t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3810000"/>
            <a:ext cx="3886200" cy="27127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of satellite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Television distribution.  </a:t>
            </a:r>
          </a:p>
          <a:p>
            <a:r>
              <a:rPr lang="en-US" dirty="0" smtClean="0"/>
              <a:t>Long distance telephone transmission..</a:t>
            </a:r>
          </a:p>
          <a:p>
            <a:r>
              <a:rPr lang="en-US" dirty="0" smtClean="0"/>
              <a:t>Private business network.</a:t>
            </a:r>
          </a:p>
          <a:p>
            <a:r>
              <a:rPr lang="en-US" dirty="0" smtClean="0"/>
              <a:t>Radio</a:t>
            </a:r>
          </a:p>
          <a:p>
            <a:r>
              <a:rPr lang="en-US" dirty="0" smtClean="0"/>
              <a:t>Internet access</a:t>
            </a:r>
          </a:p>
          <a:p>
            <a:r>
              <a:rPr lang="en-US" dirty="0" smtClean="0"/>
              <a:t>Military.</a:t>
            </a:r>
          </a:p>
          <a:p>
            <a:r>
              <a:rPr lang="en-US" dirty="0" smtClean="0"/>
              <a:t>Blue Tooth</a:t>
            </a:r>
          </a:p>
          <a:p>
            <a:r>
              <a:rPr lang="en-US" dirty="0" smtClean="0"/>
              <a:t>Wi-Fi (Wireless Fidelity)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SERVICES OFFERED BY DATA COMMUNICATION TOOLS.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Email.</a:t>
            </a:r>
          </a:p>
          <a:p>
            <a:r>
              <a:rPr lang="en-US" dirty="0" smtClean="0"/>
              <a:t>Skype.</a:t>
            </a:r>
          </a:p>
          <a:p>
            <a:r>
              <a:rPr lang="en-US" dirty="0" smtClean="0"/>
              <a:t>Instant messaging (IM).</a:t>
            </a:r>
          </a:p>
          <a:p>
            <a:r>
              <a:rPr lang="en-US" dirty="0" smtClean="0"/>
              <a:t>News group.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Services offered by data communication tools explained.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Email: </a:t>
            </a:r>
            <a:r>
              <a:rPr lang="en-US" dirty="0" smtClean="0"/>
              <a:t>Method of exchanging of digital messages from an author to one or more receipts across the internet.</a:t>
            </a:r>
          </a:p>
          <a:p>
            <a:r>
              <a:rPr lang="en-US" b="1" dirty="0" smtClean="0"/>
              <a:t>Skype: </a:t>
            </a:r>
            <a:r>
              <a:rPr lang="en-US" dirty="0" smtClean="0"/>
              <a:t>method of communication with peers by voice over the internet.</a:t>
            </a:r>
          </a:p>
          <a:p>
            <a:r>
              <a:rPr lang="en-US" dirty="0" smtClean="0"/>
              <a:t>Instant Messaging (IM): Method of communication over the internet that offers quick transmission of text-message from sender to receiver.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offered continued.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Instant messaging </a:t>
            </a:r>
            <a:r>
              <a:rPr lang="en-US" dirty="0" smtClean="0"/>
              <a:t>(IM): Is a form of communication over the internet, that offers quick transmission of text-based messages from sender to receiver.</a:t>
            </a:r>
          </a:p>
          <a:p>
            <a:r>
              <a:rPr lang="en-US" b="1" dirty="0" smtClean="0"/>
              <a:t>News groups. </a:t>
            </a:r>
            <a:r>
              <a:rPr lang="en-US" dirty="0" smtClean="0"/>
              <a:t>Forums usually within the Usenet system for messages posted from many users in different locations.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Implications of Data communication services.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Faster Communication with partners.</a:t>
            </a:r>
          </a:p>
          <a:p>
            <a:r>
              <a:rPr lang="en-US" dirty="0" smtClean="0"/>
              <a:t>Improved Standards in hardware and software products.</a:t>
            </a:r>
          </a:p>
          <a:p>
            <a:r>
              <a:rPr lang="en-US" dirty="0" smtClean="0"/>
              <a:t>New ways of doing business emerge due to networking.</a:t>
            </a:r>
          </a:p>
          <a:p>
            <a:r>
              <a:rPr lang="en-US" dirty="0" smtClean="0"/>
              <a:t>Integration of voice, video and data onto the same network simplifies networks and enable easy access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computer network is a collection of computers and other hardware linked together using transmission media for purpose of resource sharing.</a:t>
            </a:r>
          </a:p>
          <a:p>
            <a:endParaRPr lang="en-US" dirty="0"/>
          </a:p>
        </p:txBody>
      </p:sp>
      <p:pic>
        <p:nvPicPr>
          <p:cNvPr id="4" name="Picture 3" descr="Simple netwo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4038600"/>
            <a:ext cx="44958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Elements of Data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Sender.</a:t>
            </a:r>
          </a:p>
          <a:p>
            <a:r>
              <a:rPr lang="en-US" dirty="0" smtClean="0"/>
              <a:t>Receiver.</a:t>
            </a:r>
          </a:p>
          <a:p>
            <a:r>
              <a:rPr lang="en-US" dirty="0" smtClean="0"/>
              <a:t>Messages.</a:t>
            </a:r>
          </a:p>
          <a:p>
            <a:r>
              <a:rPr lang="en-US" dirty="0" smtClean="0"/>
              <a:t>Transmission medium.</a:t>
            </a:r>
          </a:p>
          <a:p>
            <a:r>
              <a:rPr lang="en-US" dirty="0" smtClean="0"/>
              <a:t>Protocol.</a:t>
            </a:r>
          </a:p>
          <a:p>
            <a:r>
              <a:rPr lang="en-US" dirty="0" smtClean="0"/>
              <a:t>Communication device/ modem.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 of Computer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resource sharing like printers, modems, storage medium, application programs.</a:t>
            </a:r>
          </a:p>
          <a:p>
            <a:r>
              <a:rPr lang="en-US" dirty="0" smtClean="0"/>
              <a:t>Enable remote communication between devices. People can communicate via email.</a:t>
            </a:r>
          </a:p>
          <a:p>
            <a:r>
              <a:rPr lang="en-US" dirty="0" smtClean="0"/>
              <a:t>To enable cost effectiveness and reliability in organization.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for Computer Networks.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/Clients.</a:t>
            </a:r>
          </a:p>
          <a:p>
            <a:r>
              <a:rPr lang="en-US" dirty="0" smtClean="0"/>
              <a:t>Hub/switch.</a:t>
            </a:r>
          </a:p>
          <a:p>
            <a:r>
              <a:rPr lang="en-US" dirty="0" smtClean="0"/>
              <a:t>Network interface card.</a:t>
            </a:r>
          </a:p>
          <a:p>
            <a:r>
              <a:rPr lang="en-US" dirty="0" smtClean="0"/>
              <a:t>Server.</a:t>
            </a:r>
          </a:p>
          <a:p>
            <a:r>
              <a:rPr lang="en-US" dirty="0" smtClean="0"/>
              <a:t>Transmission media.</a:t>
            </a:r>
          </a:p>
          <a:p>
            <a:r>
              <a:rPr lang="en-US" dirty="0" smtClean="0"/>
              <a:t>Modems.</a:t>
            </a:r>
          </a:p>
          <a:p>
            <a:r>
              <a:rPr lang="en-US" dirty="0" smtClean="0"/>
              <a:t>Network software.</a:t>
            </a:r>
            <a:endParaRPr lang="en-US" dirty="0"/>
          </a:p>
        </p:txBody>
      </p:sp>
      <p:pic>
        <p:nvPicPr>
          <p:cNvPr id="4" name="Picture 3" descr="poe-switc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447800"/>
            <a:ext cx="3124200" cy="1752600"/>
          </a:xfrm>
          <a:prstGeom prst="rect">
            <a:avLst/>
          </a:prstGeom>
        </p:spPr>
      </p:pic>
      <p:pic>
        <p:nvPicPr>
          <p:cNvPr id="5" name="Picture 4" descr="mode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3276600"/>
            <a:ext cx="2679192" cy="1676400"/>
          </a:xfrm>
          <a:prstGeom prst="rect">
            <a:avLst/>
          </a:prstGeom>
        </p:spPr>
      </p:pic>
      <p:pic>
        <p:nvPicPr>
          <p:cNvPr id="6" name="Picture 5" descr="Network interface car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5105400"/>
            <a:ext cx="28194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explained for network setup.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Computers. c</a:t>
            </a:r>
            <a:r>
              <a:rPr lang="en-US" dirty="0" smtClean="0"/>
              <a:t>omputers on the network that send requests to the server and also receive response from the server. (workstations)</a:t>
            </a:r>
          </a:p>
          <a:p>
            <a:r>
              <a:rPr lang="en-US" b="1" dirty="0" smtClean="0"/>
              <a:t>Hub/Switch. </a:t>
            </a:r>
            <a:r>
              <a:rPr lang="en-US" dirty="0" smtClean="0"/>
              <a:t> This gets input signals in one port and sends the output to many of its other ports. Hence it connects many systems to the server.</a:t>
            </a:r>
            <a:endParaRPr lang="en-US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Network Interface card. </a:t>
            </a:r>
            <a:r>
              <a:rPr lang="en-US" dirty="0" smtClean="0"/>
              <a:t>Is a piece of Computer hardware designed to allow computers to physically access a network medium.</a:t>
            </a:r>
          </a:p>
          <a:p>
            <a:r>
              <a:rPr lang="en-US" b="1" dirty="0" smtClean="0"/>
              <a:t>Server. </a:t>
            </a:r>
            <a:r>
              <a:rPr lang="en-US" dirty="0" smtClean="0"/>
              <a:t>Computer running software that enables it to serve specific requests from other computers (clients)</a:t>
            </a:r>
          </a:p>
          <a:p>
            <a:r>
              <a:rPr lang="en-US" b="1" dirty="0" smtClean="0"/>
              <a:t>Modem. </a:t>
            </a:r>
            <a:r>
              <a:rPr lang="en-US" dirty="0" smtClean="0"/>
              <a:t>This connects multiple computers to a single DSL line for internet </a:t>
            </a:r>
            <a:r>
              <a:rPr lang="en-US" dirty="0" err="1" smtClean="0"/>
              <a:t>acess</a:t>
            </a:r>
            <a:r>
              <a:rPr lang="en-US" dirty="0" smtClean="0"/>
              <a:t>.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Network Software. </a:t>
            </a:r>
            <a:r>
              <a:rPr lang="en-US" dirty="0" smtClean="0"/>
              <a:t> Software designed to help set up, manage and monitor Computer networks.</a:t>
            </a:r>
          </a:p>
          <a:p>
            <a:r>
              <a:rPr lang="en-US" b="1" dirty="0" smtClean="0"/>
              <a:t>Examples include: </a:t>
            </a:r>
            <a:r>
              <a:rPr lang="en-US" dirty="0" smtClean="0"/>
              <a:t> Mozilla Firefox, Opera etc.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Implication of Computer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Reeducation. Business costs of storing information in one location.</a:t>
            </a:r>
          </a:p>
          <a:p>
            <a:r>
              <a:rPr lang="en-US" dirty="0" smtClean="0"/>
              <a:t>LAN allows employees at a central location to access company data and send this information to others in the company.</a:t>
            </a:r>
          </a:p>
          <a:p>
            <a:r>
              <a:rPr lang="en-US" dirty="0" smtClean="0"/>
              <a:t>Opportunities. For business, pleasure, career development all can be got through computer networks.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Computer networks have opened gates of information and enable instant access to information.</a:t>
            </a:r>
          </a:p>
          <a:p>
            <a:r>
              <a:rPr lang="en-US" dirty="0" smtClean="0"/>
              <a:t>Networks have ushered in a digital society affecting everyday life, identity, culture etc.</a:t>
            </a:r>
          </a:p>
          <a:p>
            <a:r>
              <a:rPr lang="en-US" dirty="0" smtClean="0"/>
              <a:t>Networks have brought in globalization of production by reducing cost of information and communication.</a:t>
            </a:r>
          </a:p>
          <a:p>
            <a:r>
              <a:rPr lang="en-US" dirty="0" smtClean="0"/>
              <a:t>Computer networks have created vast resources for people to enhance their learning.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 is huge revenue source for many companies. Such as banking, airline booking, movie rentals.</a:t>
            </a:r>
          </a:p>
          <a:p>
            <a:r>
              <a:rPr lang="en-US" dirty="0" smtClean="0"/>
              <a:t>Wireless services are now possible such as the Global positioning systems (GPS) combined with wireless Internet access help users to locate alternative routes, improve traffic management and congestion control.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 is offering the possibility of creating an environment where individuals socially interact, work together online whatever the distance.</a:t>
            </a:r>
          </a:p>
          <a:p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Negative implications of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Viruses. Computer viruses can easily spread over the network.</a:t>
            </a:r>
          </a:p>
          <a:p>
            <a:r>
              <a:rPr lang="en-US" dirty="0" smtClean="0"/>
              <a:t>Downtime. Failure of one computer may not affect others however if it is the server, switch, routers going down the entire network will do down.</a:t>
            </a:r>
          </a:p>
          <a:p>
            <a:r>
              <a:rPr lang="en-US" dirty="0" smtClean="0"/>
              <a:t>Cost and complications. Home networks are expensive and additional equipments needed may be complicated to the user.</a:t>
            </a:r>
          </a:p>
          <a:p>
            <a:r>
              <a:rPr lang="en-US" dirty="0" smtClean="0"/>
              <a:t>Harmful content. Internet is full of content that might be harmful say misleading advertisement.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Sender. </a:t>
            </a:r>
            <a:r>
              <a:rPr lang="en-US" dirty="0" smtClean="0"/>
              <a:t>Devices that initiate an instruction to transmit data and instruction e.g source computer.</a:t>
            </a:r>
          </a:p>
          <a:p>
            <a:r>
              <a:rPr lang="en-US" b="1" dirty="0" smtClean="0"/>
              <a:t>Receiver. </a:t>
            </a:r>
            <a:r>
              <a:rPr lang="en-US" dirty="0" smtClean="0"/>
              <a:t>Device that accepts the data signals from the source device.</a:t>
            </a:r>
          </a:p>
          <a:p>
            <a:r>
              <a:rPr lang="en-US" b="1" dirty="0" smtClean="0"/>
              <a:t>Messages. </a:t>
            </a:r>
            <a:r>
              <a:rPr lang="en-US" dirty="0" smtClean="0"/>
              <a:t>Data/ information to be transmitted over a transmission medium.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Computer Networks.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Local Area Network. (LAN</a:t>
            </a:r>
            <a:r>
              <a:rPr lang="en-US" dirty="0" smtClean="0"/>
              <a:t>) Used to interconnect many computers within a given local area say premises of a single organization building such as a school.</a:t>
            </a:r>
          </a:p>
          <a:p>
            <a:r>
              <a:rPr lang="en-US" b="1" dirty="0" smtClean="0"/>
              <a:t>Metropolitan Area Network. (MAN) </a:t>
            </a:r>
            <a:r>
              <a:rPr lang="en-US" dirty="0" smtClean="0"/>
              <a:t>Interconnection within geographical limits of a city or town. Say a company that has many branches across an area.</a:t>
            </a:r>
          </a:p>
          <a:p>
            <a:r>
              <a:rPr lang="en-US" b="1" dirty="0" smtClean="0"/>
              <a:t>Wide Area Network. </a:t>
            </a:r>
            <a:r>
              <a:rPr lang="en-US" dirty="0" smtClean="0"/>
              <a:t>Used to interconnect a number of widely dispersed computers in various cities of a country. WANS use communication media maintained by telegraph or telephone companies which usually have landlines, underground coaxial cables, microwave communication and satellite communication.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Peer to Peer network. </a:t>
            </a:r>
            <a:r>
              <a:rPr lang="en-US" dirty="0" smtClean="0"/>
              <a:t>In a peer to peer network each computer acts as both the client (information requestor) and serve(information provider). </a:t>
            </a:r>
          </a:p>
          <a:p>
            <a:endParaRPr lang="en-US" dirty="0"/>
          </a:p>
        </p:txBody>
      </p:sp>
      <p:pic>
        <p:nvPicPr>
          <p:cNvPr id="4" name="Picture 3" descr="Simple netwo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581400"/>
            <a:ext cx="5791200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Merits of Peer to Peer network.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the easiest type of network to build.</a:t>
            </a:r>
          </a:p>
          <a:p>
            <a:r>
              <a:rPr lang="en-US" dirty="0" smtClean="0"/>
              <a:t>There is no need for a central server.</a:t>
            </a:r>
          </a:p>
          <a:p>
            <a:r>
              <a:rPr lang="en-US" dirty="0" smtClean="0"/>
              <a:t>Network is cheap to setup and maintain.</a:t>
            </a:r>
          </a:p>
          <a:p>
            <a:r>
              <a:rPr lang="en-US" dirty="0" smtClean="0"/>
              <a:t>Each Pc can make backup copies of its data to other Pc for security purposes.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Demerits of Peer to Peer networks.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central repository for files and applications that is files and applications are not decentralized.</a:t>
            </a:r>
          </a:p>
          <a:p>
            <a:r>
              <a:rPr lang="en-US" dirty="0" smtClean="0"/>
              <a:t>It does not provide the security available on a client/server network..</a:t>
            </a:r>
          </a:p>
          <a:p>
            <a:r>
              <a:rPr lang="en-US" dirty="0" smtClean="0"/>
              <a:t>Network becomes slow for a network of more than 10-15 computers. 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 Networks.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Files are stored on a centralized, high speed file server PC that is available to client PCs. All networking services such as printing, and internet are routed through a server.</a:t>
            </a:r>
          </a:p>
          <a:p>
            <a:endParaRPr lang="en-US" dirty="0"/>
          </a:p>
        </p:txBody>
      </p:sp>
      <p:pic>
        <p:nvPicPr>
          <p:cNvPr id="4" name="Picture 3" descr="client network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733800"/>
            <a:ext cx="4419600" cy="2733675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Merits of Client-Server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Centralization: Resources and data security are contained through the server.</a:t>
            </a:r>
          </a:p>
          <a:p>
            <a:r>
              <a:rPr lang="en-US" dirty="0" smtClean="0"/>
              <a:t>Scalability. All elements can be replaced individually as need arises.</a:t>
            </a:r>
          </a:p>
          <a:p>
            <a:r>
              <a:rPr lang="en-US" dirty="0" smtClean="0"/>
              <a:t>Flexibility. New technology can easily be integrated into system.</a:t>
            </a:r>
          </a:p>
          <a:p>
            <a:r>
              <a:rPr lang="en-US" dirty="0" smtClean="0"/>
              <a:t>Interoperability. All components work together.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Demerits of Client-Server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Expense. Requires high initial investment in a dedicated server.</a:t>
            </a:r>
          </a:p>
          <a:p>
            <a:r>
              <a:rPr lang="en-US" dirty="0" err="1" smtClean="0"/>
              <a:t>Maintainace</a:t>
            </a:r>
            <a:r>
              <a:rPr lang="en-US" dirty="0" smtClean="0"/>
              <a:t>. Large networks will require a staff to ensure efficient operation.</a:t>
            </a:r>
          </a:p>
          <a:p>
            <a:r>
              <a:rPr lang="en-US" dirty="0" smtClean="0"/>
              <a:t>Dependence. When server goes down, operations will cease across the network.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Transmission medium. </a:t>
            </a:r>
            <a:r>
              <a:rPr lang="en-US" dirty="0" smtClean="0"/>
              <a:t>This is a communication channel over which the data signals are sent e.g physical (cables) or wireless (infrared, radio, micro) waves.</a:t>
            </a:r>
          </a:p>
          <a:p>
            <a:r>
              <a:rPr lang="en-US" b="1" dirty="0" smtClean="0"/>
              <a:t>Protocol. </a:t>
            </a:r>
            <a:r>
              <a:rPr lang="en-US" dirty="0" smtClean="0"/>
              <a:t>Set of rules and procedures for exchanging information among computer devices on a network. Protocol defines how the information is transmitted and how errors are detected and corrected. </a:t>
            </a:r>
          </a:p>
          <a:p>
            <a:r>
              <a:rPr lang="en-US" b="1" dirty="0" smtClean="0"/>
              <a:t>Communication device. </a:t>
            </a:r>
            <a:r>
              <a:rPr lang="en-US" dirty="0" smtClean="0"/>
              <a:t>Device that converts the data from the sending devices into signals that can be carried by a transmission medium to receiver.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Communication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tools that enable you to emulate and test networks.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data communication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Phones.</a:t>
            </a:r>
          </a:p>
          <a:p>
            <a:r>
              <a:rPr lang="en-US" dirty="0" smtClean="0"/>
              <a:t>Email.</a:t>
            </a:r>
          </a:p>
          <a:p>
            <a:r>
              <a:rPr lang="en-US" dirty="0" smtClean="0"/>
              <a:t>Social Networks.            </a:t>
            </a:r>
          </a:p>
          <a:p>
            <a:r>
              <a:rPr lang="en-US" dirty="0" smtClean="0"/>
              <a:t>Instant Messaging .</a:t>
            </a:r>
            <a:endParaRPr lang="en-US" dirty="0"/>
          </a:p>
        </p:txBody>
      </p:sp>
      <p:pic>
        <p:nvPicPr>
          <p:cNvPr id="4" name="Picture 3" descr="cell pho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905000"/>
            <a:ext cx="3619500" cy="37528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tools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Phones. </a:t>
            </a:r>
            <a:r>
              <a:rPr lang="en-US" dirty="0" smtClean="0"/>
              <a:t>Wireless phones are a dominant form of communication. Text messaging is rampant and the advent of the smart phone has enabled mobile phones to have PC functionality.</a:t>
            </a:r>
          </a:p>
          <a:p>
            <a:r>
              <a:rPr lang="en-US" b="1" dirty="0" smtClean="0"/>
              <a:t>Email. </a:t>
            </a:r>
            <a:r>
              <a:rPr lang="en-US" dirty="0" smtClean="0"/>
              <a:t>Function of the internet and users can access it from myriad devices such as cell phones.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tools explained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Social Networks. </a:t>
            </a:r>
            <a:r>
              <a:rPr lang="en-US" dirty="0" smtClean="0"/>
              <a:t>These enable instant interaction among users who can communicate directly. Such as Twitter.</a:t>
            </a:r>
          </a:p>
          <a:p>
            <a:r>
              <a:rPr lang="en-US" b="1" dirty="0" smtClean="0"/>
              <a:t>Instant Messaging and Skype. </a:t>
            </a:r>
            <a:r>
              <a:rPr lang="en-US" dirty="0" smtClean="0"/>
              <a:t>This instant messaging is done most often on keyboard over the internet while Skype offers online calling, messaging and video calling all across the world via the internet.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1850</Words>
  <Application>Microsoft Office PowerPoint</Application>
  <PresentationFormat>On-screen Show (4:3)</PresentationFormat>
  <Paragraphs>190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DATA COMMUNICATION AND NETWORKING</vt:lpstr>
      <vt:lpstr>Meaning of Data Communication</vt:lpstr>
      <vt:lpstr>Elements of Data Communication</vt:lpstr>
      <vt:lpstr>Elements explained</vt:lpstr>
      <vt:lpstr>Elements Continued</vt:lpstr>
      <vt:lpstr>Data Communication Tools</vt:lpstr>
      <vt:lpstr>Types of data communication tools</vt:lpstr>
      <vt:lpstr>Data tools explained</vt:lpstr>
      <vt:lpstr>Data tools explained cont</vt:lpstr>
      <vt:lpstr>Comparison btn Electronic and Manual data Communication tools</vt:lpstr>
      <vt:lpstr>Data Transmission media</vt:lpstr>
      <vt:lpstr>Types of transmission media.</vt:lpstr>
      <vt:lpstr>Data Transmission media explained</vt:lpstr>
      <vt:lpstr>Data Transmission cont</vt:lpstr>
      <vt:lpstr>Categories of Twisted pair cables.</vt:lpstr>
      <vt:lpstr>Categories continued</vt:lpstr>
      <vt:lpstr>Categories cont</vt:lpstr>
      <vt:lpstr>Categories cont</vt:lpstr>
      <vt:lpstr>Use of Optical cables</vt:lpstr>
      <vt:lpstr>Merits of Optical fiber cables</vt:lpstr>
      <vt:lpstr>Demerits of Optical fiber cables</vt:lpstr>
      <vt:lpstr>Wireless (unguided)</vt:lpstr>
      <vt:lpstr>Categories of wireless transmission</vt:lpstr>
      <vt:lpstr>Application of satellite communication</vt:lpstr>
      <vt:lpstr>SERVICES OFFERED BY DATA COMMUNICATION TOOLS.</vt:lpstr>
      <vt:lpstr>Services offered by data communication tools explained.</vt:lpstr>
      <vt:lpstr>Services offered continued.</vt:lpstr>
      <vt:lpstr>Implications of Data communication services.</vt:lpstr>
      <vt:lpstr>Computer Networks</vt:lpstr>
      <vt:lpstr>Purpose of Computer Networking</vt:lpstr>
      <vt:lpstr>Requirements for Computer Networks.</vt:lpstr>
      <vt:lpstr>Requirements explained for network setup.</vt:lpstr>
      <vt:lpstr>Continued requirements</vt:lpstr>
      <vt:lpstr>Requirements Cont</vt:lpstr>
      <vt:lpstr>Implication of Computer networks</vt:lpstr>
      <vt:lpstr>Implications Cont</vt:lpstr>
      <vt:lpstr>Implications cont</vt:lpstr>
      <vt:lpstr>Implications Cont</vt:lpstr>
      <vt:lpstr>Negative implications of networks</vt:lpstr>
      <vt:lpstr>Types of Computer Networks.</vt:lpstr>
      <vt:lpstr>Computer Network Models</vt:lpstr>
      <vt:lpstr>Merits of Peer to Peer network.</vt:lpstr>
      <vt:lpstr>Demerits of Peer to Peer networks.</vt:lpstr>
      <vt:lpstr>Client-Server Networks.</vt:lpstr>
      <vt:lpstr>Merits of Client-Server networks</vt:lpstr>
      <vt:lpstr>Demerits of Client-Server networks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COMMUNICATION AND NETWORKING</dc:title>
  <dc:creator>Ssekimpi R</dc:creator>
  <cp:lastModifiedBy>Ssekimpi R</cp:lastModifiedBy>
  <cp:revision>102</cp:revision>
  <dcterms:created xsi:type="dcterms:W3CDTF">2015-09-09T17:58:20Z</dcterms:created>
  <dcterms:modified xsi:type="dcterms:W3CDTF">2015-09-16T12:57:49Z</dcterms:modified>
</cp:coreProperties>
</file>